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0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1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84" r:id="rId3"/>
    <p:sldMasterId id="2147483703" r:id="rId4"/>
    <p:sldMasterId id="2147483715" r:id="rId5"/>
    <p:sldMasterId id="2147483721" r:id="rId6"/>
    <p:sldMasterId id="2147483734" r:id="rId7"/>
    <p:sldMasterId id="2147483740" r:id="rId8"/>
    <p:sldMasterId id="2147483746" r:id="rId9"/>
    <p:sldMasterId id="2147483758" r:id="rId10"/>
    <p:sldMasterId id="2147483788" r:id="rId11"/>
    <p:sldMasterId id="2147483794" r:id="rId12"/>
  </p:sldMasterIdLst>
  <p:notesMasterIdLst>
    <p:notesMasterId r:id="rId109"/>
  </p:notesMasterIdLst>
  <p:sldIdLst>
    <p:sldId id="291" r:id="rId13"/>
    <p:sldId id="442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79" r:id="rId22"/>
    <p:sldId id="478" r:id="rId23"/>
    <p:sldId id="480" r:id="rId24"/>
    <p:sldId id="481" r:id="rId25"/>
    <p:sldId id="482" r:id="rId26"/>
    <p:sldId id="483" r:id="rId27"/>
    <p:sldId id="484" r:id="rId28"/>
    <p:sldId id="485" r:id="rId29"/>
    <p:sldId id="487" r:id="rId30"/>
    <p:sldId id="486" r:id="rId31"/>
    <p:sldId id="467" r:id="rId32"/>
    <p:sldId id="451" r:id="rId33"/>
    <p:sldId id="468" r:id="rId34"/>
    <p:sldId id="452" r:id="rId35"/>
    <p:sldId id="453" r:id="rId36"/>
    <p:sldId id="469" r:id="rId37"/>
    <p:sldId id="454" r:id="rId38"/>
    <p:sldId id="455" r:id="rId39"/>
    <p:sldId id="456" r:id="rId40"/>
    <p:sldId id="457" r:id="rId41"/>
    <p:sldId id="471" r:id="rId42"/>
    <p:sldId id="472" r:id="rId43"/>
    <p:sldId id="458" r:id="rId44"/>
    <p:sldId id="477" r:id="rId45"/>
    <p:sldId id="470" r:id="rId46"/>
    <p:sldId id="459" r:id="rId47"/>
    <p:sldId id="460" r:id="rId48"/>
    <p:sldId id="461" r:id="rId49"/>
    <p:sldId id="476" r:id="rId50"/>
    <p:sldId id="462" r:id="rId51"/>
    <p:sldId id="464" r:id="rId52"/>
    <p:sldId id="463" r:id="rId53"/>
    <p:sldId id="473" r:id="rId54"/>
    <p:sldId id="474" r:id="rId55"/>
    <p:sldId id="475" r:id="rId56"/>
    <p:sldId id="426" r:id="rId57"/>
    <p:sldId id="388" r:id="rId58"/>
    <p:sldId id="367" r:id="rId59"/>
    <p:sldId id="437" r:id="rId60"/>
    <p:sldId id="433" r:id="rId61"/>
    <p:sldId id="443" r:id="rId62"/>
    <p:sldId id="366" r:id="rId63"/>
    <p:sldId id="466" r:id="rId64"/>
    <p:sldId id="390" r:id="rId65"/>
    <p:sldId id="438" r:id="rId66"/>
    <p:sldId id="439" r:id="rId67"/>
    <p:sldId id="440" r:id="rId68"/>
    <p:sldId id="427" r:id="rId69"/>
    <p:sldId id="417" r:id="rId70"/>
    <p:sldId id="418" r:id="rId71"/>
    <p:sldId id="419" r:id="rId72"/>
    <p:sldId id="420" r:id="rId73"/>
    <p:sldId id="421" r:id="rId74"/>
    <p:sldId id="371" r:id="rId75"/>
    <p:sldId id="434" r:id="rId76"/>
    <p:sldId id="435" r:id="rId77"/>
    <p:sldId id="436" r:id="rId78"/>
    <p:sldId id="428" r:id="rId79"/>
    <p:sldId id="350" r:id="rId80"/>
    <p:sldId id="351" r:id="rId81"/>
    <p:sldId id="370" r:id="rId82"/>
    <p:sldId id="368" r:id="rId83"/>
    <p:sldId id="369" r:id="rId84"/>
    <p:sldId id="429" r:id="rId85"/>
    <p:sldId id="355" r:id="rId86"/>
    <p:sldId id="372" r:id="rId87"/>
    <p:sldId id="488" r:id="rId88"/>
    <p:sldId id="489" r:id="rId89"/>
    <p:sldId id="353" r:id="rId90"/>
    <p:sldId id="356" r:id="rId91"/>
    <p:sldId id="491" r:id="rId92"/>
    <p:sldId id="357" r:id="rId93"/>
    <p:sldId id="493" r:id="rId94"/>
    <p:sldId id="496" r:id="rId95"/>
    <p:sldId id="494" r:id="rId96"/>
    <p:sldId id="358" r:id="rId97"/>
    <p:sldId id="495" r:id="rId98"/>
    <p:sldId id="364" r:id="rId99"/>
    <p:sldId id="365" r:id="rId100"/>
    <p:sldId id="374" r:id="rId101"/>
    <p:sldId id="375" r:id="rId102"/>
    <p:sldId id="441" r:id="rId103"/>
    <p:sldId id="430" r:id="rId104"/>
    <p:sldId id="284" r:id="rId105"/>
    <p:sldId id="333" r:id="rId106"/>
    <p:sldId id="285" r:id="rId107"/>
    <p:sldId id="286" r:id="rId108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theme" Target="theme/theme1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tableStyles" Target="tableStyles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presProps" Target="presProps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5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80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575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37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7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8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71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1"/>
            <a:ext cx="15544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57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383" y="2547619"/>
            <a:ext cx="12402818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438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6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82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33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49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25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1"/>
            <a:ext cx="15544800" cy="2043113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39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935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70"/>
            <a:ext cx="8080376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302670"/>
            <a:ext cx="8083550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262313"/>
            <a:ext cx="8083550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22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60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7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09575"/>
            <a:ext cx="6016626" cy="1743075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76"/>
            <a:ext cx="10223500" cy="877967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152651"/>
            <a:ext cx="6016626" cy="7036595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93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0" y="28956"/>
                </a:moveTo>
                <a:lnTo>
                  <a:pt x="16421099" y="28956"/>
                </a:lnTo>
                <a:lnTo>
                  <a:pt x="16421099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0551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41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255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8"/>
            <a:ext cx="4114800" cy="87772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44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006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680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12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2420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7566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123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780"/>
            <a:ext cx="16458480" cy="596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800" b="0" strike="noStrike" spc="-2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561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1645848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2705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3890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40599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480" cy="7961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800" b="0" strike="noStrike" spc="-2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7976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9852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480" y="552312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6845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48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650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1645848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48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23677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480" y="240678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480" y="5523120"/>
            <a:ext cx="80316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829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78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78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78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200" cy="28452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37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381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3586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90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259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117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958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5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667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774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1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365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752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659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422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064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08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31254" y="4581397"/>
            <a:ext cx="6825488" cy="114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273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506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897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1384995"/>
          </a:xfrm>
        </p:spPr>
        <p:txBody>
          <a:bodyPr lIns="0" tIns="0" rIns="0" bIns="0"/>
          <a:lstStyle>
            <a:lvl1pPr>
              <a:defRPr sz="90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82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11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1"/>
            <a:ext cx="15544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279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195" y="4472839"/>
            <a:ext cx="7563610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4851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195" y="4472839"/>
            <a:ext cx="7563610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378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195" y="4472839"/>
            <a:ext cx="7563610" cy="1107996"/>
          </a:xfrm>
        </p:spPr>
        <p:txBody>
          <a:bodyPr lIns="0" tIns="0" rIns="0" bIns="0"/>
          <a:lstStyle>
            <a:lvl1pPr>
              <a:defRPr sz="72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257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981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55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609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1"/>
            <a:ext cx="15544800" cy="2043113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41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941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70"/>
            <a:ext cx="8080376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302670"/>
            <a:ext cx="8083550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262313"/>
            <a:ext cx="8083550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33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85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075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566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09575"/>
            <a:ext cx="6016626" cy="1743075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76"/>
            <a:ext cx="10223500" cy="877967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152651"/>
            <a:ext cx="6016626" cy="7036595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3358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91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3489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8"/>
            <a:ext cx="4114800" cy="87772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0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7669" y="822088"/>
            <a:ext cx="16412660" cy="737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095A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7100" y="2173615"/>
            <a:ext cx="16433800" cy="4191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04277" y="9805669"/>
            <a:ext cx="5665469" cy="23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9E9E9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op</a:t>
            </a:r>
            <a:r>
              <a:rPr spc="-10" dirty="0"/>
              <a:t>y</a:t>
            </a:r>
            <a:r>
              <a:rPr dirty="0"/>
              <a:t>rig</a:t>
            </a:r>
            <a:r>
              <a:rPr spc="-20" dirty="0"/>
              <a:t>h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©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2017,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u</a:t>
            </a:r>
            <a:r>
              <a:rPr spc="-30" dirty="0"/>
              <a:t>r</a:t>
            </a:r>
            <a:r>
              <a:rPr dirty="0"/>
              <a:t>e</a:t>
            </a:r>
            <a:r>
              <a:rPr spc="-30" dirty="0"/>
              <a:t>k</a:t>
            </a:r>
            <a:r>
              <a:rPr dirty="0"/>
              <a:t>a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30" dirty="0"/>
              <a:t>/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its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5" dirty="0"/>
              <a:t>af</a:t>
            </a:r>
            <a:r>
              <a:rPr spc="-5" dirty="0"/>
              <a:t>f</a:t>
            </a:r>
            <a:r>
              <a:rPr dirty="0"/>
              <a:t>il</a:t>
            </a:r>
            <a:r>
              <a:rPr spc="-10" dirty="0"/>
              <a:t>i</a:t>
            </a:r>
            <a:r>
              <a:rPr spc="-15" dirty="0"/>
              <a:t>a</a:t>
            </a:r>
            <a:r>
              <a:rPr spc="-30" dirty="0"/>
              <a:t>t</a:t>
            </a:r>
            <a:r>
              <a:rPr dirty="0"/>
              <a:t>es.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dirty="0"/>
              <a:t>righ</a:t>
            </a:r>
            <a:r>
              <a:rPr spc="-10" dirty="0"/>
              <a:t>t</a:t>
            </a:r>
            <a:r>
              <a:rPr dirty="0"/>
              <a:t>s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r</a:t>
            </a:r>
            <a:r>
              <a:rPr dirty="0"/>
              <a:t>ese</a:t>
            </a:r>
            <a:r>
              <a:rPr spc="5" dirty="0"/>
              <a:t>r</a:t>
            </a:r>
            <a:r>
              <a:rPr spc="-20" dirty="0"/>
              <a:t>v</a:t>
            </a:r>
            <a:r>
              <a:rPr dirty="0"/>
              <a:t>e</a:t>
            </a:r>
            <a:r>
              <a:rPr spc="5" dirty="0"/>
              <a:t>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5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195" y="4472839"/>
            <a:ext cx="75636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89099" y="2033269"/>
            <a:ext cx="129098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3579"/>
            <a:ext cx="572008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10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7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ctr" defTabSz="13716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13716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1371600" rtl="0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4446" y="4581397"/>
            <a:ext cx="857910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383" y="2547619"/>
            <a:ext cx="1240281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40335" y="9795409"/>
            <a:ext cx="573913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</a:t>
            </a:r>
            <a:r>
              <a:rPr lang="en-IN" spc="10" smtClean="0"/>
              <a:t>edureka </a:t>
            </a:r>
            <a:r>
              <a:rPr lang="en-IN" spc="20" smtClean="0"/>
              <a:t>and/or </a:t>
            </a:r>
            <a:r>
              <a:rPr lang="en-IN" spc="10" smtClean="0"/>
              <a:t>its affiliates. All rights</a:t>
            </a:r>
            <a:r>
              <a:rPr lang="en-IN" spc="2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94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1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ctr" defTabSz="13716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13716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1371600" rtl="0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0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914400" y="9534780"/>
            <a:ext cx="4266720" cy="547020"/>
          </a:xfrm>
          <a:prstGeom prst="rect">
            <a:avLst/>
          </a:prstGeom>
        </p:spPr>
        <p:txBody>
          <a:bodyPr anchor="ctr"/>
          <a:lstStyle/>
          <a:p>
            <a:fld id="{A5CCB5B3-289B-4437-A702-3E33D43FACA9}" type="datetime">
              <a:rPr lang="en-IN" sz="1800" spc="-2">
                <a:solidFill>
                  <a:srgbClr val="8B8B8B"/>
                </a:solidFill>
                <a:latin typeface="Calibri"/>
              </a:rPr>
              <a:pPr/>
              <a:t>29-04-2019</a:t>
            </a:fld>
            <a:endParaRPr lang="en-IN" sz="1800" spc="-2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6248160" y="9534780"/>
            <a:ext cx="5790240" cy="547020"/>
          </a:xfrm>
          <a:prstGeom prst="rect">
            <a:avLst/>
          </a:prstGeom>
        </p:spPr>
        <p:txBody>
          <a:bodyPr anchor="ctr"/>
          <a:lstStyle/>
          <a:p>
            <a:endParaRPr lang="en-IN" sz="3600" spc="-2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13106160" y="9534780"/>
            <a:ext cx="4266720" cy="547020"/>
          </a:xfrm>
          <a:prstGeom prst="rect">
            <a:avLst/>
          </a:prstGeom>
        </p:spPr>
        <p:txBody>
          <a:bodyPr anchor="ctr"/>
          <a:lstStyle/>
          <a:p>
            <a:pPr algn="r"/>
            <a:fld id="{806F927A-E436-4AF1-9C2A-CB6069575292}" type="slidenum">
              <a:rPr lang="en-IN" sz="1800" spc="-2">
                <a:solidFill>
                  <a:srgbClr val="8B8B8B"/>
                </a:solidFill>
                <a:latin typeface="Calibri"/>
              </a:rPr>
              <a:pPr algn="r"/>
              <a:t>‹#›</a:t>
            </a:fld>
            <a:endParaRPr lang="en-IN" sz="1800" spc="-2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700" b="0" strike="noStrike" spc="-2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780"/>
            <a:ext cx="1645848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800" b="0" strike="noStrike" spc="-2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1296000" lvl="1" indent="-486000">
              <a:spcBef>
                <a:spcPts val="17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2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944000" lvl="2" indent="-432000">
              <a:spcBef>
                <a:spcPts val="12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2592000" lvl="3" indent="-324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3240000" lvl="4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3888000" lvl="5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4536000" lvl="6" indent="-324000"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64617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8000" indent="-486000" algn="l" defTabSz="1371600" rtl="0" eaLnBrk="1" latinLnBrk="0" hangingPunct="1">
        <a:lnSpc>
          <a:spcPct val="90000"/>
        </a:lnSpc>
        <a:spcBef>
          <a:spcPts val="2126"/>
        </a:spcBef>
        <a:buClr>
          <a:srgbClr val="000000"/>
        </a:buClr>
        <a:buSzPct val="45000"/>
        <a:buFont typeface="Wingdings" charset="2"/>
        <a:buChar char="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94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5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443" y="-339951"/>
            <a:ext cx="17057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2035" y="1897329"/>
            <a:ext cx="155613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263628" y="9792969"/>
            <a:ext cx="573150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760"/>
              </a:lnSpc>
            </a:pPr>
            <a:r>
              <a:rPr lang="en-IN" spc="10" smtClean="0"/>
              <a:t>Copyright </a:t>
            </a:r>
            <a:r>
              <a:rPr lang="en-IN" spc="40" smtClean="0"/>
              <a:t>© </a:t>
            </a:r>
            <a:r>
              <a:rPr lang="en-IN" spc="20" smtClean="0"/>
              <a:t>2017, edureka and/or </a:t>
            </a:r>
            <a:r>
              <a:rPr lang="en-IN" spc="10" smtClean="0"/>
              <a:t>its affiliates. All rights</a:t>
            </a:r>
            <a:r>
              <a:rPr lang="en-IN" spc="40" smtClean="0"/>
              <a:t> </a:t>
            </a:r>
            <a:r>
              <a:rPr lang="en-IN" spc="10" smtClean="0"/>
              <a:t>reserved.</a:t>
            </a:r>
            <a:endParaRPr lang="en-IN"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1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jpg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33020"/>
            <a:ext cx="18288000" cy="10287000"/>
          </a:xfrm>
          <a:solidFill>
            <a:srgbClr val="002060"/>
          </a:solidFill>
        </p:spPr>
        <p:txBody>
          <a:bodyPr/>
          <a:lstStyle/>
          <a:p>
            <a:endParaRPr lang="en-US" dirty="0"/>
          </a:p>
          <a:p>
            <a:pPr algn="l"/>
            <a:endParaRPr lang="en-US" sz="5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20"/>
            <a:ext cx="18288000" cy="1032002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ctrTitle"/>
          </p:nvPr>
        </p:nvSpPr>
        <p:spPr>
          <a:xfrm>
            <a:off x="2362200" y="7353300"/>
            <a:ext cx="14307820" cy="1173955"/>
          </a:xfrm>
        </p:spPr>
        <p:txBody>
          <a:bodyPr>
            <a:normAutofit fontScale="90000"/>
          </a:bodyPr>
          <a:lstStyle/>
          <a:p>
            <a:pPr defTabSz="914400">
              <a:lnSpc>
                <a:spcPct val="100000"/>
              </a:lnSpc>
            </a:pPr>
            <a:r>
              <a:rPr lang="en-IN" sz="6600" b="1" spc="-5" dirty="0" smtClean="0">
                <a:solidFill>
                  <a:srgbClr val="0070C0"/>
                </a:solidFill>
                <a:latin typeface="Trebuchet MS" panose="020B0603020202020204" pitchFamily="34" charset="0"/>
                <a:ea typeface="+mn-ea"/>
                <a:cs typeface="Calibri"/>
              </a:rPr>
              <a:t>Data Science An Ocean of Opportunities</a:t>
            </a:r>
            <a:endParaRPr lang="en-IN" sz="6600" b="1" spc="-5" dirty="0">
              <a:solidFill>
                <a:srgbClr val="0070C0"/>
              </a:solidFill>
              <a:latin typeface="Trebuchet MS" panose="020B0603020202020204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66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Types of Analytics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7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Types of Analytics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71700"/>
            <a:ext cx="14478000" cy="648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Descriptive Analytics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01358"/>
            <a:ext cx="13335000" cy="75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3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Example - Descriptive </a:t>
            </a:r>
            <a:r>
              <a:rPr lang="en-IN" sz="5600" dirty="0">
                <a:solidFill>
                  <a:srgbClr val="002060"/>
                </a:solidFill>
              </a:rPr>
              <a:t>Analytics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0" y="1908978"/>
            <a:ext cx="12476990" cy="2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Predictive Analytics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60" y="1901358"/>
            <a:ext cx="13258800" cy="74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6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Example - Predictive </a:t>
            </a:r>
            <a:r>
              <a:rPr lang="en-IN" sz="5600" dirty="0">
                <a:solidFill>
                  <a:srgbClr val="002060"/>
                </a:solidFill>
              </a:rPr>
              <a:t>Analytics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1358"/>
            <a:ext cx="12824766" cy="18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Prescriptive Analytics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01358"/>
            <a:ext cx="13411200" cy="74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Example - Prescriptive Analytics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30" y="2095500"/>
            <a:ext cx="4354070" cy="14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Analytics - Fact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781300"/>
            <a:ext cx="10020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>
                <a:solidFill>
                  <a:srgbClr val="002060"/>
                </a:solidFill>
              </a:rPr>
              <a:t>Analytics - Fact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24100"/>
            <a:ext cx="15312258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3556210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Welcome to Data Science World !!</a:t>
            </a:r>
            <a:endParaRPr lang="en-IN" spc="-5" dirty="0">
              <a:solidFill>
                <a:srgbClr val="002060"/>
              </a:solidFill>
            </a:endParaRPr>
          </a:p>
        </p:txBody>
      </p:sp>
      <p:sp>
        <p:nvSpPr>
          <p:cNvPr id="9" name="object 8"/>
          <p:cNvSpPr txBox="1">
            <a:spLocks/>
          </p:cNvSpPr>
          <p:nvPr/>
        </p:nvSpPr>
        <p:spPr>
          <a:xfrm>
            <a:off x="1757680" y="5564715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7200" b="1" i="0">
                <a:solidFill>
                  <a:srgbClr val="5F5F5F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10160" indent="7620" algn="ctr">
              <a:spcBef>
                <a:spcPts val="100"/>
              </a:spcBef>
            </a:pPr>
            <a:r>
              <a:rPr lang="en-IN" kern="0" spc="-5" dirty="0" smtClean="0">
                <a:solidFill>
                  <a:srgbClr val="002060"/>
                </a:solidFill>
              </a:rPr>
              <a:t>Data World &amp; Facts</a:t>
            </a:r>
            <a:endParaRPr lang="en-IN" kern="0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Understanding Data Science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What is Data Science?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1358"/>
            <a:ext cx="14412470" cy="74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3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Understanding Big Data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Big Data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43862" y="1896770"/>
            <a:ext cx="16277337" cy="193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/>
            <a:r>
              <a:rPr lang="en-IN" sz="3200" b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Big d</a:t>
            </a:r>
            <a:r>
              <a:rPr sz="3200" b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ata</a:t>
            </a:r>
            <a:r>
              <a:rPr lang="en-IN" sz="3200" b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is a term for data sets that are so large or complex that traditional data processing application software is inadequate to deal with them. </a:t>
            </a:r>
            <a:r>
              <a:rPr sz="3200" b="1" spc="-9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endParaRPr lang="en-IN" sz="3200" b="1" spc="-90" dirty="0" smtClean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25400"/>
            <a:endParaRPr lang="en-IN" sz="3200" b="1" spc="-90" dirty="0" smtClean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25400" marR="10160">
              <a:buClr>
                <a:srgbClr val="095A82"/>
              </a:buClr>
              <a:tabLst>
                <a:tab pos="599440" algn="l"/>
              </a:tabLst>
            </a:pPr>
            <a:r>
              <a:rPr lang="en-IN" sz="2800" b="1" i="1" spc="-10" dirty="0" smtClean="0">
                <a:solidFill>
                  <a:prstClr val="black"/>
                </a:solidFill>
                <a:cs typeface="Calibri"/>
              </a:rPr>
              <a:t>Is it Just the size that defines my data as Big Data? </a:t>
            </a:r>
            <a:r>
              <a:rPr lang="en-IN" sz="2800" b="1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No.                            </a:t>
            </a:r>
            <a:r>
              <a:rPr lang="en-IN" sz="2800" b="1" i="1" spc="-10" dirty="0" smtClean="0">
                <a:solidFill>
                  <a:prstClr val="black"/>
                </a:solidFill>
                <a:cs typeface="Calibri"/>
              </a:rPr>
              <a:t>Big </a:t>
            </a:r>
            <a:r>
              <a:rPr lang="en-IN" sz="2800" b="1" i="1" spc="-10" dirty="0">
                <a:solidFill>
                  <a:prstClr val="black"/>
                </a:solidFill>
                <a:cs typeface="Calibri"/>
              </a:rPr>
              <a:t>Data can be described using 10 </a:t>
            </a:r>
            <a:r>
              <a:rPr lang="en-IN" sz="2800" b="1" i="1" spc="-10" dirty="0" smtClean="0">
                <a:solidFill>
                  <a:prstClr val="black"/>
                </a:solidFill>
                <a:cs typeface="Calibri"/>
              </a:rPr>
              <a:t>Vs</a:t>
            </a:r>
            <a:endParaRPr lang="en-IN" sz="2400" b="1" i="1" spc="-10" dirty="0" smtClean="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19" y="4136715"/>
            <a:ext cx="10016596" cy="51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Technologies Associated with Big Data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12F5C3D5-83A0-49A6-AAF4-79A4CD6C6495}"/>
              </a:ext>
            </a:extLst>
          </p:cNvPr>
          <p:cNvSpPr txBox="1">
            <a:spLocks/>
          </p:cNvSpPr>
          <p:nvPr/>
        </p:nvSpPr>
        <p:spPr>
          <a:xfrm>
            <a:off x="942034" y="2171700"/>
            <a:ext cx="8963966" cy="5820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>
            <a:normAutofit fontScale="77500" lnSpcReduction="20000"/>
          </a:bodyPr>
          <a:lstStyle>
            <a:lvl1pPr marL="0">
              <a:defRPr sz="2800" b="0" i="0">
                <a:solidFill>
                  <a:srgbClr val="5F5F5F"/>
                </a:solidFill>
                <a:latin typeface="Calibri"/>
                <a:ea typeface="+mn-ea"/>
                <a:cs typeface="Calibri"/>
              </a:defRPr>
            </a:lvl1pPr>
            <a:lvl2pPr marL="914400">
              <a:defRPr>
                <a:latin typeface="+mn-lt"/>
                <a:ea typeface="+mn-ea"/>
                <a:cs typeface="+mn-cs"/>
              </a:defRPr>
            </a:lvl2pPr>
            <a:lvl3pPr marL="1828800">
              <a:defRPr>
                <a:latin typeface="+mn-lt"/>
                <a:ea typeface="+mn-ea"/>
                <a:cs typeface="+mn-cs"/>
              </a:defRPr>
            </a:lvl3pPr>
            <a:lvl4pPr marL="2743200">
              <a:defRPr>
                <a:latin typeface="+mn-lt"/>
                <a:ea typeface="+mn-ea"/>
                <a:cs typeface="+mn-cs"/>
              </a:defRPr>
            </a:lvl4pPr>
            <a:lvl5pPr marL="3657600">
              <a:defRPr>
                <a:latin typeface="+mn-lt"/>
                <a:ea typeface="+mn-ea"/>
                <a:cs typeface="+mn-cs"/>
              </a:defRPr>
            </a:lvl5pPr>
            <a:lvl6pPr marL="4572000">
              <a:defRPr>
                <a:latin typeface="+mn-lt"/>
                <a:ea typeface="+mn-ea"/>
                <a:cs typeface="+mn-cs"/>
              </a:defRPr>
            </a:lvl6pPr>
            <a:lvl7pPr marL="5486400">
              <a:defRPr>
                <a:latin typeface="+mn-lt"/>
                <a:ea typeface="+mn-ea"/>
                <a:cs typeface="+mn-cs"/>
              </a:defRPr>
            </a:lvl7pPr>
            <a:lvl8pPr marL="6400800">
              <a:defRPr>
                <a:latin typeface="+mn-lt"/>
                <a:ea typeface="+mn-ea"/>
                <a:cs typeface="+mn-cs"/>
              </a:defRPr>
            </a:lvl8pPr>
            <a:lvl9pPr marL="73152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Data Ingestion: </a:t>
            </a:r>
            <a:r>
              <a:rPr lang="en-IN" sz="3500" kern="0" dirty="0" smtClean="0">
                <a:solidFill>
                  <a:schemeClr val="tx1"/>
                </a:solidFill>
              </a:rPr>
              <a:t>Sqoop, Flume, Kafka, Loggly, LogStash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Data Processing: </a:t>
            </a:r>
            <a:r>
              <a:rPr lang="en-IN" sz="3500" kern="0" dirty="0" smtClean="0">
                <a:solidFill>
                  <a:schemeClr val="tx1"/>
                </a:solidFill>
              </a:rPr>
              <a:t>Spark, Storm                                </a:t>
            </a: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Data Analysis: </a:t>
            </a:r>
            <a:r>
              <a:rPr lang="en-IN" sz="3500" kern="0" dirty="0" smtClean="0">
                <a:solidFill>
                  <a:schemeClr val="tx1"/>
                </a:solidFill>
              </a:rPr>
              <a:t>Pig, Hive </a:t>
            </a: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Data Discovery: </a:t>
            </a:r>
            <a:r>
              <a:rPr lang="en-IN" sz="3500" kern="0" dirty="0" smtClean="0">
                <a:solidFill>
                  <a:schemeClr val="tx1"/>
                </a:solidFill>
              </a:rPr>
              <a:t>Lucene, Solr, Elastic Search     </a:t>
            </a: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Machine Learning: </a:t>
            </a:r>
            <a:r>
              <a:rPr lang="en-IN" sz="3500" kern="0" dirty="0" smtClean="0">
                <a:solidFill>
                  <a:schemeClr val="tx1"/>
                </a:solidFill>
              </a:rPr>
              <a:t>Mahout, H2O, Spark Mlib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Coordination: </a:t>
            </a:r>
            <a:r>
              <a:rPr lang="en-IN" sz="3500" kern="0" dirty="0" smtClean="0">
                <a:solidFill>
                  <a:schemeClr val="tx1"/>
                </a:solidFill>
              </a:rPr>
              <a:t>Zookeeper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NoSQL DBs: </a:t>
            </a:r>
            <a:r>
              <a:rPr lang="en-IN" sz="3500" kern="0" dirty="0" smtClean="0">
                <a:solidFill>
                  <a:schemeClr val="tx1"/>
                </a:solidFill>
              </a:rPr>
              <a:t>HBase, MongoDB, Cassandra, Couch DB, Redis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endParaRPr lang="en-IN" sz="3500" b="1" kern="0" dirty="0" smtClean="0">
              <a:solidFill>
                <a:schemeClr val="tx1"/>
              </a:solidFill>
            </a:endParaRPr>
          </a:p>
          <a:p>
            <a:r>
              <a:rPr lang="en-IN" sz="3500" b="1" kern="0" dirty="0" smtClean="0">
                <a:solidFill>
                  <a:schemeClr val="accent6">
                    <a:lumMod val="75000"/>
                  </a:schemeClr>
                </a:solidFill>
              </a:rPr>
              <a:t>Visualization: </a:t>
            </a:r>
            <a:r>
              <a:rPr lang="en-IN" sz="3500" kern="0" dirty="0" smtClean="0">
                <a:solidFill>
                  <a:schemeClr val="tx1"/>
                </a:solidFill>
              </a:rPr>
              <a:t>Tableau, Qlikview, Pentaho, Spot fire</a:t>
            </a:r>
            <a:endParaRPr lang="en-US" sz="3500" kern="0" dirty="0" smtClean="0">
              <a:solidFill>
                <a:schemeClr val="tx1"/>
              </a:solidFill>
            </a:endParaRPr>
          </a:p>
          <a:p>
            <a:r>
              <a:rPr lang="en-IN" sz="3500" kern="0" dirty="0" smtClean="0"/>
              <a:t> </a:t>
            </a:r>
            <a:endParaRPr lang="en-US" sz="3500" kern="0" dirty="0" smtClean="0"/>
          </a:p>
          <a:p>
            <a:endParaRPr lang="en-US" kern="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="" xmlns:a16="http://schemas.microsoft.com/office/drawing/2014/main" id="{2DAB43C1-5758-4A5A-9874-A3BD3039D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016222"/>
              </p:ext>
            </p:extLst>
          </p:nvPr>
        </p:nvGraphicFramePr>
        <p:xfrm>
          <a:off x="9144760" y="1884040"/>
          <a:ext cx="8210550" cy="771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Bitmap Image" r:id="rId3" imgW="14289495" imgH="9678751" progId="Paint.Picture">
                  <p:embed/>
                </p:oleObj>
              </mc:Choice>
              <mc:Fallback>
                <p:oleObj name="Bitmap Image" r:id="rId3" imgW="14289495" imgH="96787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760" y="1884040"/>
                        <a:ext cx="8210550" cy="7715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971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Decision Making Examples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1.Decision Making Case Study – World Cup Football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43862" y="1896770"/>
            <a:ext cx="10333737" cy="3720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>
              <a:lnSpc>
                <a:spcPct val="150000"/>
              </a:lnSpc>
            </a:pPr>
            <a:r>
              <a:rPr lang="en-IN" sz="3200" b="1" i="1" spc="-90" dirty="0" smtClean="0">
                <a:cs typeface="Calibri"/>
              </a:rPr>
              <a:t>The </a:t>
            </a:r>
            <a:r>
              <a:rPr lang="en-IN" sz="3200" b="1" i="1" spc="-90" dirty="0">
                <a:cs typeface="Calibri"/>
              </a:rPr>
              <a:t>ability to extract knowledge from data presumably helped the </a:t>
            </a:r>
            <a:r>
              <a:rPr lang="en-IN" sz="3200" b="1" i="1" spc="-9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Red Sox </a:t>
            </a:r>
            <a:r>
              <a:rPr lang="en-IN" sz="3200" b="1" i="1" spc="-9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win </a:t>
            </a:r>
            <a:r>
              <a:rPr lang="en-IN" sz="3200" b="1" i="1" spc="-90" dirty="0">
                <a:cs typeface="Calibri"/>
              </a:rPr>
              <a:t>the World Series in 2004 for the first time in 86 Years. </a:t>
            </a:r>
          </a:p>
          <a:p>
            <a:pPr marL="25400">
              <a:lnSpc>
                <a:spcPct val="150000"/>
              </a:lnSpc>
            </a:pPr>
            <a:endParaRPr lang="en-IN" sz="3200" b="1" i="1" spc="-9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25400">
              <a:lnSpc>
                <a:spcPct val="150000"/>
              </a:lnSpc>
            </a:pPr>
            <a:r>
              <a:rPr lang="en-IN" sz="3200" b="1" i="1" spc="-9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Wow. Great !!  Decision Making helped lot</a:t>
            </a:r>
            <a:r>
              <a:rPr lang="en-IN" sz="3200" b="1" spc="-9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0" y="1919630"/>
            <a:ext cx="5638800" cy="709293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7867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2.Decision Making </a:t>
            </a:r>
            <a:r>
              <a:rPr lang="en-IN" sz="5600" dirty="0">
                <a:solidFill>
                  <a:srgbClr val="002060"/>
                </a:solidFill>
              </a:rPr>
              <a:t>Case Study </a:t>
            </a:r>
            <a:r>
              <a:rPr lang="en-IN" sz="5600" dirty="0" smtClean="0">
                <a:solidFill>
                  <a:srgbClr val="002060"/>
                </a:solidFill>
              </a:rPr>
              <a:t>– Tesco Sales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3" y="1896770"/>
            <a:ext cx="9632950" cy="7175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R="10160">
              <a:lnSpc>
                <a:spcPct val="150100"/>
              </a:lnSpc>
              <a:spcBef>
                <a:spcPts val="210"/>
              </a:spcBef>
              <a:buClr>
                <a:srgbClr val="095A82"/>
              </a:buClr>
              <a:tabLst>
                <a:tab pos="599440" algn="l"/>
              </a:tabLst>
            </a:pPr>
            <a:r>
              <a:rPr lang="en-IN" sz="3200" b="1" i="1" dirty="0" smtClean="0">
                <a:cs typeface="Calibri"/>
              </a:rPr>
              <a:t>Highly </a:t>
            </a:r>
            <a:r>
              <a:rPr lang="en-IN" sz="3200" b="1" i="1" dirty="0">
                <a:cs typeface="Calibri"/>
              </a:rPr>
              <a:t>targeted &amp; personalized communication leads to a leading retailer know more about a lady than her own family.</a:t>
            </a:r>
          </a:p>
          <a:p>
            <a:pPr marL="25400" marR="1016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tabLst>
                <a:tab pos="599440" algn="l"/>
              </a:tabLst>
            </a:pPr>
            <a:endParaRPr lang="en-IN" sz="3200" b="1" spc="-10" dirty="0" smtClean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tabLst>
                <a:tab pos="599440" algn="l"/>
              </a:tabLst>
            </a:pPr>
            <a:endParaRPr lang="en-IN" sz="3200" b="1" spc="-10" dirty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tabLst>
                <a:tab pos="599440" algn="l"/>
              </a:tabLst>
            </a:pPr>
            <a:r>
              <a:rPr lang="en-IN" sz="3200" b="1" spc="-10" dirty="0" smtClean="0">
                <a:solidFill>
                  <a:prstClr val="black"/>
                </a:solidFill>
                <a:cs typeface="Calibri"/>
              </a:rPr>
              <a:t>Data </a:t>
            </a:r>
            <a:r>
              <a:rPr lang="en-IN" sz="3200" b="1" spc="-10" dirty="0">
                <a:solidFill>
                  <a:prstClr val="black"/>
                </a:solidFill>
                <a:cs typeface="Calibri"/>
              </a:rPr>
              <a:t>Science is </a:t>
            </a:r>
            <a:r>
              <a:rPr lang="en-IN" sz="3200" b="1" spc="-10" dirty="0" smtClean="0">
                <a:solidFill>
                  <a:prstClr val="black"/>
                </a:solidFill>
                <a:cs typeface="Calibri"/>
              </a:rPr>
              <a:t>not </a:t>
            </a:r>
            <a:r>
              <a:rPr lang="en-IN" sz="3200" b="1" spc="-10" dirty="0">
                <a:solidFill>
                  <a:prstClr val="black"/>
                </a:solidFill>
                <a:cs typeface="Calibri"/>
              </a:rPr>
              <a:t>just about analysis, it is also about story telling and creating value for the business. This is an art which is learned through </a:t>
            </a:r>
            <a:r>
              <a:rPr lang="en-IN" sz="3200" b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mentors, practical exposure and structured training programs.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1929790"/>
            <a:ext cx="6077710" cy="71527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123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3.Decision Making </a:t>
            </a:r>
            <a:r>
              <a:rPr lang="en-IN" sz="5600" dirty="0">
                <a:solidFill>
                  <a:srgbClr val="002060"/>
                </a:solidFill>
              </a:rPr>
              <a:t>Case Study </a:t>
            </a:r>
            <a:r>
              <a:rPr lang="en-IN" sz="5600" dirty="0" smtClean="0">
                <a:solidFill>
                  <a:srgbClr val="002060"/>
                </a:solidFill>
              </a:rPr>
              <a:t>- Titanic Tragedy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01358"/>
            <a:ext cx="13892683" cy="709135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0239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>
                <a:solidFill>
                  <a:srgbClr val="002060"/>
                </a:solidFill>
              </a:rPr>
              <a:t>3.Decision </a:t>
            </a:r>
            <a:r>
              <a:rPr lang="en-IN" sz="5600" dirty="0" smtClean="0">
                <a:solidFill>
                  <a:srgbClr val="002060"/>
                </a:solidFill>
              </a:rPr>
              <a:t>Making </a:t>
            </a:r>
            <a:r>
              <a:rPr lang="en-IN" sz="5600" dirty="0">
                <a:solidFill>
                  <a:srgbClr val="002060"/>
                </a:solidFill>
              </a:rPr>
              <a:t>Case Study </a:t>
            </a:r>
            <a:r>
              <a:rPr lang="en-IN" sz="5600" dirty="0" smtClean="0">
                <a:solidFill>
                  <a:srgbClr val="002060"/>
                </a:solidFill>
              </a:rPr>
              <a:t>- </a:t>
            </a:r>
            <a:r>
              <a:rPr lang="en-IN" sz="5600" dirty="0">
                <a:solidFill>
                  <a:srgbClr val="002060"/>
                </a:solidFill>
              </a:rPr>
              <a:t>Titanic </a:t>
            </a:r>
            <a:r>
              <a:rPr lang="en-IN" sz="5600" dirty="0" smtClean="0">
                <a:solidFill>
                  <a:srgbClr val="002060"/>
                </a:solidFill>
              </a:rPr>
              <a:t>Tragedy..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01358"/>
            <a:ext cx="12115800" cy="74234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6629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World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3" y="1896770"/>
            <a:ext cx="10486138" cy="6928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3200" b="1" dirty="0" smtClean="0">
                <a:solidFill>
                  <a:srgbClr val="095A82"/>
                </a:solidFill>
                <a:cs typeface="Calibri"/>
              </a:rPr>
              <a:t>D</a:t>
            </a:r>
            <a:r>
              <a:rPr lang="en-IN" sz="3200" b="1" dirty="0" smtClean="0">
                <a:solidFill>
                  <a:srgbClr val="095A82"/>
                </a:solidFill>
                <a:cs typeface="Calibri"/>
              </a:rPr>
              <a:t>ATA </a:t>
            </a:r>
            <a:r>
              <a:rPr sz="3200" b="1" spc="-90" dirty="0" smtClean="0">
                <a:solidFill>
                  <a:srgbClr val="095A82"/>
                </a:solidFill>
                <a:cs typeface="Calibri"/>
              </a:rPr>
              <a:t> </a:t>
            </a:r>
            <a:r>
              <a:rPr lang="en-IN" sz="3200" b="1" spc="-90" dirty="0" smtClean="0">
                <a:solidFill>
                  <a:srgbClr val="095A82"/>
                </a:solidFill>
                <a:cs typeface="Calibri"/>
              </a:rPr>
              <a:t>IS </a:t>
            </a:r>
            <a:r>
              <a:rPr lang="en-IN" sz="3200" b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EVERYWHERE…</a:t>
            </a:r>
            <a:endParaRPr sz="320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spc="-10" dirty="0" smtClean="0">
                <a:cs typeface="Calibri"/>
              </a:rPr>
              <a:t>But a scarcity of talent with the skills to make sense of it and create a value.</a:t>
            </a: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Up to 20% of analytics jobs are going filled or are being filled with difficulty(Source: Randstad)</a:t>
            </a: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cs typeface="Calibri"/>
              </a:rPr>
              <a:t>While analytics and big data industry is recording an annual growth of almost 40%, the sector is witnessing an acute shortage of professionals. Specialized training is important to grow analytics skills. </a:t>
            </a:r>
            <a:endParaRPr lang="en-IN" sz="3200" spc="-10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310" y="2247900"/>
            <a:ext cx="5334000" cy="53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>
                <a:solidFill>
                  <a:srgbClr val="002060"/>
                </a:solidFill>
              </a:rPr>
              <a:t>3.Decision </a:t>
            </a:r>
            <a:r>
              <a:rPr lang="en-IN" sz="5600" dirty="0" smtClean="0">
                <a:solidFill>
                  <a:srgbClr val="002060"/>
                </a:solidFill>
              </a:rPr>
              <a:t>Making </a:t>
            </a:r>
            <a:r>
              <a:rPr lang="en-IN" sz="5600" dirty="0">
                <a:solidFill>
                  <a:srgbClr val="002060"/>
                </a:solidFill>
              </a:rPr>
              <a:t>Case Study </a:t>
            </a:r>
            <a:r>
              <a:rPr lang="en-IN" sz="5600" dirty="0" smtClean="0">
                <a:solidFill>
                  <a:srgbClr val="002060"/>
                </a:solidFill>
              </a:rPr>
              <a:t>- </a:t>
            </a:r>
            <a:r>
              <a:rPr lang="en-IN" sz="5600" dirty="0">
                <a:solidFill>
                  <a:srgbClr val="002060"/>
                </a:solidFill>
              </a:rPr>
              <a:t>Titanic </a:t>
            </a:r>
            <a:r>
              <a:rPr lang="en-IN" sz="5600" dirty="0" smtClean="0">
                <a:solidFill>
                  <a:srgbClr val="002060"/>
                </a:solidFill>
              </a:rPr>
              <a:t>Tragedy..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01358"/>
            <a:ext cx="12420600" cy="736719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3716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Key Takeaways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Key Takeaways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3" y="1896770"/>
            <a:ext cx="16411448" cy="7413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learnt about the fundamentals of Data Science, Machine Learning and Big Data.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seen how powerful Data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Science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can be through some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interesting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case studies like Tesco, Red Sox and Titanic.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also looked at the skills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that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organizations look for when they evaluate you as a potential Data Scientist which is not limited to technical expertise but also skills in story telling and business understanding.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also tried to help you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recognize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the skills you need to pivot into this fascinating world of data science which includes basic skills like MS Excel, Data Visualization, Data Analysis, Predictive Modelling, Statistics, etc.,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We have also looked at reason why people fail to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transition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to Data Science due to myths about professional backgrounds, hype about technical prowess, lack of business understandings etc.,</a:t>
            </a:r>
          </a:p>
        </p:txBody>
      </p:sp>
    </p:spTree>
    <p:extLst>
      <p:ext uri="{BB962C8B-B14F-4D97-AF65-F5344CB8AC3E}">
        <p14:creationId xmlns:p14="http://schemas.microsoft.com/office/powerpoint/2010/main" val="38679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5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b="1" spc="-10" dirty="0" smtClean="0">
                <a:latin typeface="Calibri"/>
                <a:cs typeface="Calibri"/>
              </a:rPr>
              <a:t>Real Data Science </a:t>
            </a:r>
            <a:r>
              <a:rPr lang="en-IN" sz="5600" b="1" spc="-20" dirty="0" smtClean="0">
                <a:latin typeface="Calibri"/>
                <a:cs typeface="Calibri"/>
              </a:rPr>
              <a:t>Expert</a:t>
            </a:r>
            <a:endParaRPr sz="56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759711"/>
            <a:ext cx="16669509" cy="77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3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1109" y="6087199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Deciding Data Science Career</a:t>
            </a:r>
            <a:endParaRPr lang="en-IN" spc="-5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594" y="1096010"/>
            <a:ext cx="4588812" cy="45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614" y="7220843"/>
            <a:ext cx="2792210" cy="26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Skills needed for Data Science 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43862" y="1896770"/>
            <a:ext cx="10714738" cy="5936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/>
            <a:r>
              <a:rPr lang="en-IN" sz="3200" b="1" i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What would organizations like to look for when they evaluate you as  </a:t>
            </a:r>
            <a:r>
              <a:rPr lang="en-IN" sz="3200" b="1" i="1" spc="-9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a potential Data Scientist?</a:t>
            </a:r>
          </a:p>
          <a:p>
            <a:pPr marL="25400"/>
            <a:endParaRPr lang="en-IN" sz="3200" b="1" spc="-90" dirty="0" smtClean="0">
              <a:solidFill>
                <a:srgbClr val="095A82"/>
              </a:solidFill>
              <a:cs typeface="Calibri"/>
            </a:endParaRP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You need knowledge of all 3 domains to build effective analytics solutions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 </a:t>
            </a: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3200" b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Statistical Knowledge </a:t>
            </a: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– Design &amp; Build the best algorithm</a:t>
            </a: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endParaRPr lang="en-IN" sz="3200" spc="-10" dirty="0" smtClean="0">
              <a:solidFill>
                <a:prstClr val="black"/>
              </a:solidFill>
              <a:cs typeface="Calibri"/>
            </a:endParaRP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3200" b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Business Understanding </a:t>
            </a: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– Derive actionable business insights</a:t>
            </a: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endParaRPr lang="en-IN" sz="3200" spc="-10" dirty="0" smtClean="0">
              <a:solidFill>
                <a:prstClr val="black"/>
              </a:solidFill>
              <a:cs typeface="Calibri"/>
            </a:endParaRPr>
          </a:p>
          <a:p>
            <a:pPr marL="482600" marR="10160" indent="-45720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3200" b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Information Technology </a:t>
            </a:r>
            <a:r>
              <a:rPr lang="en-IN" sz="3200" spc="-10" dirty="0" smtClean="0">
                <a:solidFill>
                  <a:prstClr val="black"/>
                </a:solidFill>
                <a:cs typeface="Calibri"/>
              </a:rPr>
              <a:t>– Gather &amp; Store data, Deploy Solution using Python, R, SAS</a:t>
            </a:r>
            <a:endParaRPr lang="en-IN" sz="3200" spc="-10" dirty="0">
              <a:solidFill>
                <a:prstClr val="black"/>
              </a:solidFill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0" y="1747011"/>
            <a:ext cx="6267084" cy="53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Career Opportunities</a:t>
            </a:r>
            <a:endParaRPr sz="5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14" y="1908978"/>
            <a:ext cx="16408196" cy="73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Career Opportunities..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09" y="1901358"/>
            <a:ext cx="16570649" cy="72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" y="5240268"/>
            <a:ext cx="18247360" cy="226543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Why Python is the ultimate choice for              Data Science Career?</a:t>
            </a:r>
            <a:endParaRPr lang="en-IN" spc="-5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74578"/>
            <a:ext cx="2792210" cy="26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1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>
                <a:solidFill>
                  <a:srgbClr val="002060"/>
                </a:solidFill>
              </a:rPr>
              <a:t>Why Python is the ultimate choice for Data Science?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4150842" y="8908797"/>
            <a:ext cx="12155958" cy="519373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lang="en-IN" sz="3200" b="1" dirty="0"/>
              <a:t>Top Analytics/Data Science/ML Software in 2018 KDnuggets Poll</a:t>
            </a:r>
            <a:r>
              <a:rPr sz="3200" b="1" spc="-90" dirty="0" smtClean="0">
                <a:solidFill>
                  <a:srgbClr val="095A82"/>
                </a:solidFill>
                <a:cs typeface="Calibri"/>
              </a:rPr>
              <a:t> </a:t>
            </a:r>
            <a:endParaRPr lang="en-IN" sz="3200" b="1" spc="-90" dirty="0" smtClean="0">
              <a:solidFill>
                <a:srgbClr val="095A82"/>
              </a:solidFill>
              <a:cs typeface="Calibri"/>
            </a:endParaRPr>
          </a:p>
        </p:txBody>
      </p:sp>
      <p:pic>
        <p:nvPicPr>
          <p:cNvPr id="3074" name="Picture 2" descr="Top Analytics Data Science Machine Learning Software 2018 3y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30" y="2095500"/>
            <a:ext cx="7729046" cy="65532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821" y="2067053"/>
            <a:ext cx="6287650" cy="66289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3149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Facts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2" y="1896770"/>
            <a:ext cx="10105137" cy="6428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lang="en-IN" sz="3200" b="1" dirty="0" smtClean="0">
                <a:solidFill>
                  <a:srgbClr val="095A82"/>
                </a:solidFill>
                <a:cs typeface="Calibri"/>
              </a:rPr>
              <a:t>CONSIDER </a:t>
            </a:r>
            <a:r>
              <a:rPr lang="en-IN" sz="3200" b="1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THESE</a:t>
            </a:r>
            <a:r>
              <a:rPr lang="en-IN" sz="3200" b="1" dirty="0" smtClean="0">
                <a:solidFill>
                  <a:srgbClr val="095A82"/>
                </a:solidFill>
                <a:cs typeface="Calibri"/>
              </a:rPr>
              <a:t> FACTS</a:t>
            </a:r>
            <a:endParaRPr sz="320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cs typeface="Calibri"/>
              </a:rPr>
              <a:t>Analytics </a:t>
            </a:r>
            <a:r>
              <a:rPr lang="en-IN" sz="3200" i="1" spc="-10" dirty="0">
                <a:cs typeface="Calibri"/>
              </a:rPr>
              <a:t>industry is growing at over </a:t>
            </a:r>
            <a:r>
              <a:rPr lang="en-IN" sz="3200" i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16% </a:t>
            </a:r>
            <a:r>
              <a:rPr lang="en-IN" sz="3200" i="1" spc="-10" dirty="0">
                <a:cs typeface="Calibri"/>
              </a:rPr>
              <a:t>CAGR in India (</a:t>
            </a:r>
            <a:r>
              <a:rPr lang="en-IN" sz="3200" i="1" spc="-10" dirty="0" smtClean="0">
                <a:cs typeface="Calibri"/>
              </a:rPr>
              <a:t>Source:Nasscomm)</a:t>
            </a:r>
          </a:p>
          <a:p>
            <a:pPr marL="598170" marR="10160" indent="-572770" algn="just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cs typeface="Calibri"/>
              </a:rPr>
              <a:t>In </a:t>
            </a:r>
            <a:r>
              <a:rPr lang="en-IN" sz="3200" i="1" spc="-10" dirty="0">
                <a:cs typeface="Calibri"/>
              </a:rPr>
              <a:t>India, </a:t>
            </a:r>
            <a:r>
              <a:rPr lang="en-IN" sz="3200" i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average salary for analysts </a:t>
            </a:r>
            <a:r>
              <a:rPr lang="en-IN" sz="3200" i="1" spc="-10" dirty="0">
                <a:cs typeface="Calibri"/>
              </a:rPr>
              <a:t>and data scientists is 10.4 Lakhs per Annum (Source:TOI</a:t>
            </a:r>
            <a:r>
              <a:rPr lang="en-IN" sz="3200" i="1" spc="-10" dirty="0" smtClean="0">
                <a:cs typeface="Calibri"/>
              </a:rPr>
              <a:t>)</a:t>
            </a:r>
          </a:p>
          <a:p>
            <a:pPr marL="598170" marR="10160" indent="-572770" algn="just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cs typeface="Calibri"/>
              </a:rPr>
              <a:t>Experts </a:t>
            </a:r>
            <a:r>
              <a:rPr lang="en-IN" sz="3200" i="1" spc="-10" dirty="0">
                <a:cs typeface="Calibri"/>
              </a:rPr>
              <a:t>estimate a </a:t>
            </a:r>
            <a:r>
              <a:rPr lang="en-IN" sz="3200" i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shortfall</a:t>
            </a:r>
            <a:r>
              <a:rPr lang="en-IN" sz="3200" i="1" spc="-10" dirty="0">
                <a:cs typeface="Calibri"/>
              </a:rPr>
              <a:t> of approximately 200,000 data analysts in </a:t>
            </a:r>
            <a:r>
              <a:rPr lang="en-IN" sz="3200" i="1" spc="-10" dirty="0" smtClean="0">
                <a:cs typeface="Calibri"/>
              </a:rPr>
              <a:t>India </a:t>
            </a:r>
            <a:r>
              <a:rPr lang="en-IN" sz="3200" i="1" spc="-10" dirty="0">
                <a:cs typeface="Calibri"/>
              </a:rPr>
              <a:t>by 2019 (Source: jigsaw Academy</a:t>
            </a:r>
            <a:r>
              <a:rPr lang="en-IN" sz="3200" i="1" spc="-10" dirty="0" smtClean="0">
                <a:cs typeface="Calibri"/>
              </a:rPr>
              <a:t>)</a:t>
            </a:r>
          </a:p>
          <a:p>
            <a:pPr marL="598170" marR="10160" indent="-572770" algn="just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Harvard </a:t>
            </a:r>
            <a:r>
              <a:rPr lang="en-IN" sz="3200" i="1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Business Review (HBR) has called Data Scientist as the "Sexiest Job of 21st Century"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008" y="2171700"/>
            <a:ext cx="5653302" cy="57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>
                <a:solidFill>
                  <a:srgbClr val="002060"/>
                </a:solidFill>
              </a:rPr>
              <a:t>Why Python is the ultimate choice for Data Science?</a:t>
            </a:r>
            <a:endParaRPr sz="5600" dirty="0"/>
          </a:p>
        </p:txBody>
      </p:sp>
      <p:pic>
        <p:nvPicPr>
          <p:cNvPr id="2050" name="Picture 2" descr="Image result for compare r python and s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71700"/>
            <a:ext cx="15983710" cy="709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6"/>
          <p:cNvSpPr txBox="1"/>
          <p:nvPr/>
        </p:nvSpPr>
        <p:spPr>
          <a:xfrm>
            <a:off x="943863" y="1896770"/>
            <a:ext cx="16411448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lang="en-IN" sz="2800" b="1" dirty="0" smtClean="0">
                <a:solidFill>
                  <a:srgbClr val="002060"/>
                </a:solidFill>
                <a:cs typeface="Calibri"/>
              </a:rPr>
              <a:t>Ref:</a:t>
            </a:r>
            <a:r>
              <a:rPr lang="en-IN" sz="2800" spc="-10" dirty="0" smtClean="0">
                <a:solidFill>
                  <a:srgbClr val="002060"/>
                </a:solidFill>
                <a:cs typeface="Calibri"/>
              </a:rPr>
              <a:t>https</a:t>
            </a:r>
            <a:r>
              <a:rPr lang="en-IN" sz="2800" spc="-10" dirty="0">
                <a:solidFill>
                  <a:srgbClr val="002060"/>
                </a:solidFill>
                <a:cs typeface="Calibri"/>
              </a:rPr>
              <a:t>://www.kdnuggets.com/2018/05/poll-tools-analytics-data-science-machine-learning-results.html</a:t>
            </a:r>
          </a:p>
        </p:txBody>
      </p:sp>
    </p:spTree>
    <p:extLst>
      <p:ext uri="{BB962C8B-B14F-4D97-AF65-F5344CB8AC3E}">
        <p14:creationId xmlns:p14="http://schemas.microsoft.com/office/powerpoint/2010/main" val="35309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Top Machine Learning Tools for Data Science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69592" y="1901358"/>
            <a:ext cx="8195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111111"/>
                </a:solidFill>
                <a:latin typeface="Open Sans"/>
              </a:rPr>
              <a:t>Major Analytics/Data Science/ML Tools with the largest increase in usage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425037"/>
            <a:ext cx="10896600" cy="652743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650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Top Deep Learning Tools for Data Science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76800" y="1842940"/>
            <a:ext cx="8195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111111"/>
                </a:solidFill>
                <a:latin typeface="Open Sans"/>
              </a:rPr>
              <a:t>Major Analytics/Data </a:t>
            </a:r>
            <a:r>
              <a:rPr lang="en-IN" b="1" dirty="0" smtClean="0">
                <a:solidFill>
                  <a:srgbClr val="111111"/>
                </a:solidFill>
                <a:latin typeface="Open Sans"/>
              </a:rPr>
              <a:t>Science/DL </a:t>
            </a:r>
            <a:r>
              <a:rPr lang="en-IN" b="1" dirty="0">
                <a:solidFill>
                  <a:srgbClr val="111111"/>
                </a:solidFill>
                <a:latin typeface="Open Sans"/>
              </a:rPr>
              <a:t>Tools with the largest increase in usage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143000" y="2230052"/>
            <a:ext cx="6934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111111"/>
                </a:solidFill>
              </a:rPr>
              <a:t>Top Deep Learning </a:t>
            </a:r>
            <a:r>
              <a:rPr lang="en-IN" sz="3200" dirty="0" smtClean="0">
                <a:solidFill>
                  <a:srgbClr val="111111"/>
                </a:solidFill>
              </a:rPr>
              <a:t>tools: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 smtClean="0">
                <a:solidFill>
                  <a:srgbClr val="002060"/>
                </a:solidFill>
              </a:rPr>
              <a:t>Tensorflow</a:t>
            </a:r>
            <a:r>
              <a:rPr lang="en-IN" sz="3200" dirty="0">
                <a:solidFill>
                  <a:srgbClr val="002060"/>
                </a:solidFill>
              </a:rPr>
              <a:t>, 29.9%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Keras, 22.2%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PyTorch, 6.4%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Theano, 4.9%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Other Deep Learning Tools, 4.9%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DeepLearning4J, 3.4%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Microsoft Cognitive Toolkit (Prev. CNTK), 3.0</a:t>
            </a:r>
            <a:r>
              <a:rPr lang="en-IN" sz="3200" dirty="0" smtClean="0">
                <a:solidFill>
                  <a:srgbClr val="002060"/>
                </a:solidFill>
              </a:rPr>
              <a:t>%</a:t>
            </a:r>
            <a:endParaRPr lang="en-IN" sz="320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72600" y="2308201"/>
            <a:ext cx="6934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111111"/>
                </a:solidFill>
              </a:rPr>
              <a:t>Top Deep Learning </a:t>
            </a:r>
            <a:r>
              <a:rPr lang="en-IN" sz="3200" dirty="0" smtClean="0">
                <a:solidFill>
                  <a:srgbClr val="111111"/>
                </a:solidFill>
              </a:rPr>
              <a:t>tools: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 smtClean="0">
                <a:solidFill>
                  <a:srgbClr val="002060"/>
                </a:solidFill>
              </a:rPr>
              <a:t>Apache </a:t>
            </a:r>
            <a:r>
              <a:rPr lang="en-IN" sz="3200" dirty="0">
                <a:solidFill>
                  <a:srgbClr val="002060"/>
                </a:solidFill>
              </a:rPr>
              <a:t>MXnet, 1.5%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Caffe, 1.5%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Caffe2, 1.2%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TFLearn, 1.1%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Torch, 1.0%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200" dirty="0">
                <a:solidFill>
                  <a:srgbClr val="002060"/>
                </a:solidFill>
              </a:rPr>
              <a:t>Lasagne, 0.3%</a:t>
            </a:r>
            <a:endParaRPr lang="en-IN" sz="3200" b="0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02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Big Data Tool: Hadoop drops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210" y="1901358"/>
            <a:ext cx="164211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In 2018, about 33% used Big Data tools, either Hadoop or Spark - about the same as in 2017, but Hadoop usage has markedly declined - about 30%. </a:t>
            </a:r>
            <a:endParaRPr lang="en-IN" sz="3200" dirty="0" smtClean="0"/>
          </a:p>
          <a:p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 smtClean="0"/>
              <a:t>Here </a:t>
            </a:r>
            <a:r>
              <a:rPr lang="en-IN" sz="3200" dirty="0"/>
              <a:t>are the details</a:t>
            </a:r>
            <a:endParaRPr lang="en-IN" sz="3200" b="0" i="0" dirty="0">
              <a:solidFill>
                <a:srgbClr val="002060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117808"/>
            <a:ext cx="8458200" cy="40286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8917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Programming Language: Top 1 Python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210" y="1901358"/>
            <a:ext cx="164211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Python seems to swallow not only R, but also most other languages, except for SQL, Java, C/C++ which remained at about the same level. R has declined for the first time since we have run this survey. Other languages have also declined. </a:t>
            </a:r>
            <a:br>
              <a:rPr lang="en-IN" sz="3200" dirty="0"/>
            </a:b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Here are the main programming languages sorted by popularity.</a:t>
            </a:r>
            <a:endParaRPr lang="en-IN" sz="3200" b="0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7594" y="4762500"/>
            <a:ext cx="77092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2060"/>
                </a:solidFill>
              </a:rPr>
              <a:t>Python, 65.6% (was 59.0% in 2017), 11% up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R, 48.5% (was 56.6%), 14%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SQL, 39.6% (was 39.2%), 1% up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Java, 15.1% (was 15.5%), 3%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Unix, shell/</a:t>
            </a:r>
            <a:r>
              <a:rPr lang="en-IN" sz="2400" dirty="0" err="1">
                <a:solidFill>
                  <a:srgbClr val="111111"/>
                </a:solidFill>
              </a:rPr>
              <a:t>awk</a:t>
            </a:r>
            <a:r>
              <a:rPr lang="en-IN" sz="2400" dirty="0">
                <a:solidFill>
                  <a:srgbClr val="111111"/>
                </a:solidFill>
              </a:rPr>
              <a:t>/gawk, 9.2% (was 10.8%), 15%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Other programming and data languages, 6.9%, (was 7.6%), -9% down</a:t>
            </a:r>
            <a:endParaRPr lang="en-IN" sz="2400" b="0" i="0" dirty="0">
              <a:solidFill>
                <a:srgbClr val="11111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86800" y="4666723"/>
            <a:ext cx="9144000" cy="39130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C/C++, 6.8%, (was 7.1%), 3%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Scala, 5.9%, (was 8.3%), 29%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Perl, 1.0% (was 1.9%), 46%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Julia, 0.7% (was 1.2%), 45%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Lisp, 0.3% (was 0.4%), -25%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Clojure, 0.2% (was 0.3%), -38% down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11111"/>
                </a:solidFill>
              </a:rPr>
              <a:t>F, # 0.1% (was 0.5%), -73% down</a:t>
            </a:r>
            <a:endParaRPr lang="en-IN" sz="2400" b="0" i="0" dirty="0">
              <a:solidFill>
                <a:srgbClr val="111111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305" y="3707622"/>
            <a:ext cx="2655005" cy="340349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4840710" y="7665382"/>
            <a:ext cx="2514600" cy="138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/>
              <a:t>Python Champion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18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prstClr val="black"/>
                </a:solidFill>
              </a:rPr>
              <a:t>About Data Science</a:t>
            </a:r>
            <a:endParaRPr lang="en-IN" spc="-5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94" y="389341"/>
            <a:ext cx="4202915" cy="4211896"/>
          </a:xfrm>
          <a:prstGeom prst="rect">
            <a:avLst/>
          </a:prstGeom>
        </p:spPr>
      </p:pic>
      <p:pic>
        <p:nvPicPr>
          <p:cNvPr id="14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155" y="2990464"/>
            <a:ext cx="42862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93" y="6361955"/>
            <a:ext cx="8746505" cy="26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About Data Science</a:t>
            </a:r>
            <a:endParaRPr sz="5600" dirty="0"/>
          </a:p>
        </p:txBody>
      </p:sp>
      <p:sp>
        <p:nvSpPr>
          <p:cNvPr id="7" name="object 6"/>
          <p:cNvSpPr txBox="1"/>
          <p:nvPr/>
        </p:nvSpPr>
        <p:spPr>
          <a:xfrm>
            <a:off x="943863" y="1896770"/>
            <a:ext cx="9632950" cy="7251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3200" b="1" spc="-10" dirty="0">
                <a:solidFill>
                  <a:srgbClr val="095A82"/>
                </a:solidFill>
                <a:cs typeface="Calibri"/>
              </a:rPr>
              <a:t>What </a:t>
            </a:r>
            <a:r>
              <a:rPr sz="3200" b="1" dirty="0">
                <a:solidFill>
                  <a:srgbClr val="095A82"/>
                </a:solidFill>
                <a:cs typeface="Calibri"/>
              </a:rPr>
              <a:t>is Data</a:t>
            </a:r>
            <a:r>
              <a:rPr sz="3200" b="1" spc="-90" dirty="0">
                <a:solidFill>
                  <a:srgbClr val="095A82"/>
                </a:solidFill>
                <a:cs typeface="Calibri"/>
              </a:rPr>
              <a:t> </a:t>
            </a:r>
            <a:r>
              <a:rPr sz="3200" b="1" spc="-10" dirty="0">
                <a:solidFill>
                  <a:srgbClr val="095A82"/>
                </a:solidFill>
                <a:cs typeface="Calibri"/>
              </a:rPr>
              <a:t>Science?</a:t>
            </a:r>
            <a:endParaRPr sz="320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sz="3200" spc="-10" dirty="0">
                <a:solidFill>
                  <a:srgbClr val="5F5F5F"/>
                </a:solidFill>
                <a:cs typeface="Calibri"/>
              </a:rPr>
              <a:t>Data </a:t>
            </a:r>
            <a:r>
              <a:rPr sz="3200" spc="-20" dirty="0">
                <a:solidFill>
                  <a:srgbClr val="5F5F5F"/>
                </a:solidFill>
                <a:cs typeface="Calibri"/>
              </a:rPr>
              <a:t>Science </a:t>
            </a:r>
            <a:r>
              <a:rPr sz="3200" dirty="0">
                <a:solidFill>
                  <a:srgbClr val="5F5F5F"/>
                </a:solidFill>
                <a:cs typeface="Calibri"/>
              </a:rPr>
              <a:t>is </a:t>
            </a:r>
            <a:r>
              <a:rPr sz="3200" spc="-10" dirty="0">
                <a:solidFill>
                  <a:srgbClr val="5F5F5F"/>
                </a:solidFill>
                <a:cs typeface="Calibri"/>
              </a:rPr>
              <a:t>a mixed </a:t>
            </a:r>
            <a:r>
              <a:rPr sz="3200" spc="-20" dirty="0">
                <a:solidFill>
                  <a:srgbClr val="5F5F5F"/>
                </a:solidFill>
                <a:cs typeface="Calibri"/>
              </a:rPr>
              <a:t>discipline, </a:t>
            </a:r>
            <a:r>
              <a:rPr sz="3200" spc="-10" dirty="0">
                <a:solidFill>
                  <a:srgbClr val="5F5F5F"/>
                </a:solidFill>
                <a:cs typeface="Calibri"/>
              </a:rPr>
              <a:t>which </a:t>
            </a:r>
            <a:r>
              <a:rPr sz="3200" spc="-20" dirty="0">
                <a:solidFill>
                  <a:srgbClr val="5F5F5F"/>
                </a:solidFill>
                <a:cs typeface="Calibri"/>
              </a:rPr>
              <a:t>involves the  use </a:t>
            </a:r>
            <a:r>
              <a:rPr sz="3200" spc="-10" dirty="0">
                <a:solidFill>
                  <a:srgbClr val="5F5F5F"/>
                </a:solidFill>
                <a:cs typeface="Calibri"/>
              </a:rPr>
              <a:t>of statistics, computer science and Domain  </a:t>
            </a:r>
            <a:r>
              <a:rPr sz="3200" spc="-10" dirty="0" smtClean="0">
                <a:solidFill>
                  <a:srgbClr val="5F5F5F"/>
                </a:solidFill>
                <a:cs typeface="Calibri"/>
              </a:rPr>
              <a:t>Knowledge</a:t>
            </a:r>
            <a:r>
              <a:rPr lang="en-IN" sz="3200" spc="-10" dirty="0" smtClean="0">
                <a:solidFill>
                  <a:srgbClr val="5F5F5F"/>
                </a:solidFill>
                <a:cs typeface="Calibri"/>
              </a:rPr>
              <a:t>.</a:t>
            </a: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  <a:tab pos="2216150" algn="l"/>
                <a:tab pos="4484370" algn="l"/>
                <a:tab pos="5353050" algn="l"/>
                <a:tab pos="5995670" algn="l"/>
                <a:tab pos="7042150" algn="l"/>
                <a:tab pos="7743190" algn="l"/>
              </a:tabLst>
            </a:pPr>
            <a:r>
              <a:rPr lang="en-IN" sz="3200" spc="-10" dirty="0">
                <a:solidFill>
                  <a:srgbClr val="5F5F5F"/>
                </a:solidFill>
                <a:cs typeface="Calibri"/>
              </a:rPr>
              <a:t>Extracts	information	</a:t>
            </a:r>
            <a:r>
              <a:rPr lang="en-IN" sz="3200" spc="-20" dirty="0">
                <a:solidFill>
                  <a:srgbClr val="5F5F5F"/>
                </a:solidFill>
                <a:cs typeface="Calibri"/>
              </a:rPr>
              <a:t>out	</a:t>
            </a:r>
            <a:r>
              <a:rPr lang="en-IN" sz="3200" spc="-10" dirty="0">
                <a:solidFill>
                  <a:srgbClr val="5F5F5F"/>
                </a:solidFill>
                <a:cs typeface="Calibri"/>
              </a:rPr>
              <a:t>of	data	by	performing</a:t>
            </a:r>
            <a:endParaRPr lang="en-IN" sz="3200" dirty="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920"/>
              </a:spcBef>
            </a:pPr>
            <a:r>
              <a:rPr lang="en-IN" sz="3200" spc="-10" dirty="0">
                <a:solidFill>
                  <a:srgbClr val="5F5F5F"/>
                </a:solidFill>
                <a:cs typeface="Calibri"/>
              </a:rPr>
              <a:t>analysis on the</a:t>
            </a:r>
            <a:r>
              <a:rPr lang="en-IN" sz="32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lang="en-IN" sz="3200" spc="-20" dirty="0">
                <a:solidFill>
                  <a:srgbClr val="5F5F5F"/>
                </a:solidFill>
                <a:cs typeface="Calibri"/>
              </a:rPr>
              <a:t>same</a:t>
            </a:r>
          </a:p>
          <a:p>
            <a:pPr marL="598170" marR="10160" indent="-572770" algn="just">
              <a:lnSpc>
                <a:spcPct val="150100"/>
              </a:lnSpc>
              <a:spcBef>
                <a:spcPts val="12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spc="-10" dirty="0" smtClean="0">
                <a:solidFill>
                  <a:srgbClr val="5F5F5F"/>
                </a:solidFill>
                <a:cs typeface="Calibri"/>
              </a:rPr>
              <a:t>Dhanurjay </a:t>
            </a:r>
            <a:r>
              <a:rPr lang="en-IN" sz="3200" spc="-10" dirty="0">
                <a:solidFill>
                  <a:srgbClr val="5F5F5F"/>
                </a:solidFill>
                <a:cs typeface="Calibri"/>
              </a:rPr>
              <a:t>"DJ" Patil is an American mathematician and computer scientist who served as the Chief Data Scientist of the United States under </a:t>
            </a:r>
            <a:r>
              <a:rPr lang="en-IN" sz="3200" spc="-10" dirty="0" smtClean="0">
                <a:solidFill>
                  <a:srgbClr val="5F5F5F"/>
                </a:solidFill>
                <a:cs typeface="Calibri"/>
              </a:rPr>
              <a:t>Barak Obama </a:t>
            </a:r>
            <a:r>
              <a:rPr lang="en-IN" sz="3200" spc="-10" dirty="0">
                <a:solidFill>
                  <a:srgbClr val="5F5F5F"/>
                </a:solidFill>
                <a:cs typeface="Calibri"/>
              </a:rPr>
              <a:t>healthcare </a:t>
            </a:r>
            <a:r>
              <a:rPr lang="en-IN" sz="3200" spc="-10" dirty="0" smtClean="0">
                <a:solidFill>
                  <a:srgbClr val="5F5F5F"/>
                </a:solidFill>
                <a:cs typeface="Calibri"/>
              </a:rPr>
              <a:t>functions. </a:t>
            </a:r>
            <a:r>
              <a:rPr lang="en-IN" sz="3200" spc="-10" dirty="0" smtClean="0">
                <a:solidFill>
                  <a:srgbClr val="0070C0"/>
                </a:solidFill>
                <a:cs typeface="Calibri"/>
              </a:rPr>
              <a:t>Coined the word “Data Science”</a:t>
            </a:r>
            <a:endParaRPr lang="en-IN" sz="3200" spc="-10" dirty="0">
              <a:solidFill>
                <a:srgbClr val="5F5F5F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28958" y="2694433"/>
            <a:ext cx="6406896" cy="5806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9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is the Power of Data</a:t>
            </a:r>
            <a:endParaRPr sz="5600" dirty="0"/>
          </a:p>
        </p:txBody>
      </p:sp>
      <p:pic>
        <p:nvPicPr>
          <p:cNvPr id="10" name="Picture 8" descr="Image result for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74144"/>
            <a:ext cx="13182600" cy="752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Deals with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32" y="1747010"/>
            <a:ext cx="10421451" cy="78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8939" y="9678834"/>
            <a:ext cx="1714500" cy="571500"/>
          </a:xfrm>
          <a:prstGeom prst="rect">
            <a:avLst/>
          </a:prstGeom>
          <a:solidFill>
            <a:srgbClr val="FAF6ED"/>
          </a:solidFill>
          <a:ln>
            <a:solidFill>
              <a:srgbClr val="FAF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4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Understanding Business Analytics</a:t>
            </a:r>
            <a:endParaRPr lang="en-IN" spc="-5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603" y="6460587"/>
            <a:ext cx="300079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7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– Neighbourhood Technologies</a:t>
            </a:r>
            <a:endParaRPr sz="5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01358"/>
            <a:ext cx="9829040" cy="73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954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Life Cycle</a:t>
            </a:r>
            <a:endParaRPr sz="560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330" y="1909573"/>
            <a:ext cx="7424322" cy="745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7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7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4879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Process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59" y="1901358"/>
            <a:ext cx="11125201" cy="75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Why the world needs </a:t>
            </a:r>
            <a:r>
              <a:rPr lang="en-IN" sz="5600" spc="-20" dirty="0">
                <a:solidFill>
                  <a:srgbClr val="095A82"/>
                </a:solidFill>
              </a:rPr>
              <a:t>D</a:t>
            </a:r>
            <a:r>
              <a:rPr lang="en-IN" sz="5600" spc="-20" dirty="0" smtClean="0">
                <a:solidFill>
                  <a:srgbClr val="095A82"/>
                </a:solidFill>
              </a:rPr>
              <a:t>ata Science?</a:t>
            </a:r>
            <a:endParaRPr sz="56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17" y="1884040"/>
            <a:ext cx="15773400" cy="729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7447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5600" spc="-5" dirty="0">
                <a:solidFill>
                  <a:srgbClr val="095A82"/>
                </a:solidFill>
              </a:rPr>
              <a:t>Future of </a:t>
            </a:r>
            <a:r>
              <a:rPr lang="en-IN" sz="5600" spc="-10" dirty="0">
                <a:solidFill>
                  <a:srgbClr val="095A82"/>
                </a:solidFill>
              </a:rPr>
              <a:t>Data</a:t>
            </a:r>
            <a:r>
              <a:rPr lang="en-IN" sz="5600" spc="10" dirty="0">
                <a:solidFill>
                  <a:srgbClr val="095A82"/>
                </a:solidFill>
              </a:rPr>
              <a:t> </a:t>
            </a:r>
            <a:r>
              <a:rPr lang="en-IN" sz="5600" spc="-5" dirty="0">
                <a:solidFill>
                  <a:srgbClr val="095A82"/>
                </a:solidFill>
              </a:rPr>
              <a:t>Science</a:t>
            </a:r>
            <a:endParaRPr lang="en-IN" sz="5600" dirty="0"/>
          </a:p>
        </p:txBody>
      </p:sp>
      <p:sp>
        <p:nvSpPr>
          <p:cNvPr id="5" name="object 3"/>
          <p:cNvSpPr/>
          <p:nvPr/>
        </p:nvSpPr>
        <p:spPr>
          <a:xfrm>
            <a:off x="9589217" y="6004906"/>
            <a:ext cx="8089183" cy="3258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4"/>
          <p:cNvSpPr/>
          <p:nvPr/>
        </p:nvSpPr>
        <p:spPr>
          <a:xfrm>
            <a:off x="9589217" y="2801696"/>
            <a:ext cx="8089183" cy="2875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5"/>
          <p:cNvSpPr/>
          <p:nvPr/>
        </p:nvSpPr>
        <p:spPr>
          <a:xfrm>
            <a:off x="1828800" y="5878760"/>
            <a:ext cx="6248400" cy="3384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6"/>
          <p:cNvSpPr/>
          <p:nvPr/>
        </p:nvSpPr>
        <p:spPr>
          <a:xfrm>
            <a:off x="1524000" y="2801696"/>
            <a:ext cx="6134069" cy="24294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7"/>
          <p:cNvSpPr/>
          <p:nvPr/>
        </p:nvSpPr>
        <p:spPr>
          <a:xfrm>
            <a:off x="6636282" y="4949363"/>
            <a:ext cx="3534362" cy="891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969743" y="1969747"/>
            <a:ext cx="11388496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b="1" spc="-5" dirty="0">
                <a:solidFill>
                  <a:srgbClr val="095A82"/>
                </a:solidFill>
                <a:cs typeface="Calibri"/>
              </a:rPr>
              <a:t>The </a:t>
            </a:r>
            <a:r>
              <a:rPr sz="2800" b="1" spc="-10" dirty="0">
                <a:solidFill>
                  <a:srgbClr val="095A82"/>
                </a:solidFill>
                <a:cs typeface="Calibri"/>
              </a:rPr>
              <a:t>digital </a:t>
            </a:r>
            <a:r>
              <a:rPr sz="2800" b="1" spc="10" dirty="0">
                <a:solidFill>
                  <a:srgbClr val="095A82"/>
                </a:solidFill>
                <a:cs typeface="Calibri"/>
              </a:rPr>
              <a:t>age </a:t>
            </a:r>
            <a:r>
              <a:rPr sz="2800" b="1" spc="-20" dirty="0">
                <a:solidFill>
                  <a:srgbClr val="095A82"/>
                </a:solidFill>
                <a:cs typeface="Calibri"/>
              </a:rPr>
              <a:t>has </a:t>
            </a:r>
            <a:r>
              <a:rPr sz="2800" b="1" spc="-5" dirty="0">
                <a:solidFill>
                  <a:srgbClr val="095A82"/>
                </a:solidFill>
                <a:cs typeface="Calibri"/>
              </a:rPr>
              <a:t>changed </a:t>
            </a:r>
            <a:r>
              <a:rPr sz="2800" b="1" spc="5" dirty="0">
                <a:solidFill>
                  <a:srgbClr val="095A82"/>
                </a:solidFill>
                <a:cs typeface="Calibri"/>
              </a:rPr>
              <a:t>the way </a:t>
            </a:r>
            <a:r>
              <a:rPr sz="2800" b="1" spc="25" dirty="0">
                <a:solidFill>
                  <a:srgbClr val="095A82"/>
                </a:solidFill>
                <a:cs typeface="Calibri"/>
              </a:rPr>
              <a:t>we </a:t>
            </a:r>
            <a:r>
              <a:rPr sz="2800" b="1" spc="-30" dirty="0">
                <a:solidFill>
                  <a:srgbClr val="095A82"/>
                </a:solidFill>
                <a:cs typeface="Calibri"/>
              </a:rPr>
              <a:t>live, </a:t>
            </a:r>
            <a:r>
              <a:rPr sz="2800" b="1" spc="-25" dirty="0">
                <a:solidFill>
                  <a:srgbClr val="095A82"/>
                </a:solidFill>
                <a:cs typeface="Calibri"/>
              </a:rPr>
              <a:t>play, </a:t>
            </a:r>
            <a:r>
              <a:rPr sz="2800" b="1" spc="-5" dirty="0">
                <a:solidFill>
                  <a:srgbClr val="095A82"/>
                </a:solidFill>
                <a:cs typeface="Calibri"/>
              </a:rPr>
              <a:t>learn </a:t>
            </a:r>
            <a:r>
              <a:rPr sz="2800" b="1" dirty="0">
                <a:solidFill>
                  <a:srgbClr val="095A82"/>
                </a:solidFill>
                <a:cs typeface="Calibri"/>
              </a:rPr>
              <a:t>and</a:t>
            </a:r>
            <a:r>
              <a:rPr sz="2800" b="1" spc="-20" dirty="0">
                <a:solidFill>
                  <a:srgbClr val="095A82"/>
                </a:solidFill>
                <a:cs typeface="Calibri"/>
              </a:rPr>
              <a:t> </a:t>
            </a:r>
            <a:r>
              <a:rPr sz="2800" b="1" spc="-5" dirty="0">
                <a:solidFill>
                  <a:srgbClr val="095A82"/>
                </a:solidFill>
                <a:cs typeface="Calibri"/>
              </a:rPr>
              <a:t>work…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4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7447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5600" spc="-5" dirty="0" smtClean="0">
                <a:solidFill>
                  <a:srgbClr val="095A82"/>
                </a:solidFill>
              </a:rPr>
              <a:t>Data-&gt;Knowledge-&gt;Action</a:t>
            </a:r>
            <a:endParaRPr lang="en-IN" sz="5600" dirty="0"/>
          </a:p>
        </p:txBody>
      </p:sp>
      <p:sp>
        <p:nvSpPr>
          <p:cNvPr id="23" name="object 7"/>
          <p:cNvSpPr txBox="1"/>
          <p:nvPr/>
        </p:nvSpPr>
        <p:spPr>
          <a:xfrm>
            <a:off x="3200400" y="3015370"/>
            <a:ext cx="242506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400" i="1" spc="5" dirty="0">
                <a:solidFill>
                  <a:srgbClr val="095A82"/>
                </a:solidFill>
                <a:cs typeface="Calibri"/>
              </a:rPr>
              <a:t>Companies </a:t>
            </a:r>
            <a:r>
              <a:rPr sz="2400" i="1" spc="-10" dirty="0">
                <a:solidFill>
                  <a:srgbClr val="095A82"/>
                </a:solidFill>
                <a:cs typeface="Calibri"/>
              </a:rPr>
              <a:t>must shift </a:t>
            </a:r>
            <a:r>
              <a:rPr sz="2400" i="1" spc="-15" dirty="0">
                <a:solidFill>
                  <a:srgbClr val="095A82"/>
                </a:solidFill>
                <a:cs typeface="Calibri"/>
              </a:rPr>
              <a:t>to</a:t>
            </a:r>
            <a:r>
              <a:rPr sz="2400" i="1" spc="-130" dirty="0">
                <a:solidFill>
                  <a:srgbClr val="095A82"/>
                </a:solidFill>
                <a:cs typeface="Calibri"/>
              </a:rPr>
              <a:t> </a:t>
            </a:r>
            <a:r>
              <a:rPr sz="2400" i="1" dirty="0">
                <a:solidFill>
                  <a:srgbClr val="095A82"/>
                </a:solidFill>
                <a:cs typeface="Calibri"/>
              </a:rPr>
              <a:t>a</a:t>
            </a:r>
            <a:endParaRPr sz="2400" dirty="0">
              <a:solidFill>
                <a:prstClr val="black"/>
              </a:solidFill>
              <a:cs typeface="Calibri"/>
            </a:endParaRPr>
          </a:p>
          <a:p>
            <a:pPr marL="5080" algn="ctr">
              <a:spcBef>
                <a:spcPts val="5"/>
              </a:spcBef>
            </a:pPr>
            <a:r>
              <a:rPr sz="2400" b="1" i="1" spc="-10" dirty="0">
                <a:solidFill>
                  <a:srgbClr val="095A82"/>
                </a:solidFill>
                <a:cs typeface="Calibri"/>
              </a:rPr>
              <a:t>Data-Driven</a:t>
            </a:r>
            <a:endParaRPr sz="2400" dirty="0">
              <a:solidFill>
                <a:prstClr val="black"/>
              </a:solidFill>
              <a:cs typeface="Calibri"/>
            </a:endParaRPr>
          </a:p>
          <a:p>
            <a:pPr marL="6985" algn="ctr"/>
            <a:r>
              <a:rPr sz="2400" i="1" spc="-5" dirty="0">
                <a:solidFill>
                  <a:srgbClr val="095A82"/>
                </a:solidFill>
                <a:cs typeface="Calibri"/>
              </a:rPr>
              <a:t>Business</a:t>
            </a:r>
            <a:endParaRPr sz="2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17"/>
          <p:cNvSpPr txBox="1"/>
          <p:nvPr/>
        </p:nvSpPr>
        <p:spPr>
          <a:xfrm>
            <a:off x="1600200" y="5753100"/>
            <a:ext cx="65532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292100" indent="1905" algn="ctr">
              <a:spcBef>
                <a:spcPts val="100"/>
              </a:spcBef>
            </a:pPr>
            <a:r>
              <a:rPr sz="2400" b="1" i="1" spc="-5" dirty="0">
                <a:solidFill>
                  <a:srgbClr val="0D80B8"/>
                </a:solidFill>
                <a:cs typeface="Calibri"/>
              </a:rPr>
              <a:t>According to </a:t>
            </a:r>
            <a:r>
              <a:rPr sz="2400" b="1" i="1" spc="-10" dirty="0">
                <a:solidFill>
                  <a:srgbClr val="0D80B8"/>
                </a:solidFill>
                <a:cs typeface="Calibri"/>
              </a:rPr>
              <a:t>Gartner</a:t>
            </a:r>
            <a:r>
              <a:rPr sz="2400" b="1" i="1" spc="-10" dirty="0">
                <a:solidFill>
                  <a:srgbClr val="444444"/>
                </a:solidFill>
                <a:cs typeface="Calibri"/>
              </a:rPr>
              <a:t>, </a:t>
            </a:r>
            <a:r>
              <a:rPr sz="2400" b="1" i="1" dirty="0">
                <a:solidFill>
                  <a:srgbClr val="444444"/>
                </a:solidFill>
                <a:cs typeface="Calibri"/>
              </a:rPr>
              <a:t>the self-learning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(ML-  powered) intelligent </a:t>
            </a:r>
            <a:r>
              <a:rPr sz="2400" b="1" i="1" spc="-10" dirty="0">
                <a:solidFill>
                  <a:srgbClr val="444444"/>
                </a:solidFill>
                <a:cs typeface="Calibri"/>
              </a:rPr>
              <a:t>systems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will continue</a:t>
            </a:r>
            <a:r>
              <a:rPr sz="2400" b="1" i="1" spc="-90" dirty="0">
                <a:solidFill>
                  <a:srgbClr val="444444"/>
                </a:solidFill>
                <a:cs typeface="Calibri"/>
              </a:rPr>
              <a:t>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to  reign supreme </a:t>
            </a:r>
            <a:r>
              <a:rPr sz="2400" b="1" i="1" dirty="0">
                <a:solidFill>
                  <a:srgbClr val="444444"/>
                </a:solidFill>
                <a:cs typeface="Calibri"/>
              </a:rPr>
              <a:t>in the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technology </a:t>
            </a:r>
            <a:r>
              <a:rPr sz="2400" b="1" i="1" dirty="0">
                <a:solidFill>
                  <a:srgbClr val="444444"/>
                </a:solidFill>
                <a:cs typeface="Calibri"/>
              </a:rPr>
              <a:t>marathon  through</a:t>
            </a:r>
            <a:r>
              <a:rPr sz="2400" b="1" i="1" spc="-45" dirty="0">
                <a:solidFill>
                  <a:srgbClr val="444444"/>
                </a:solidFill>
                <a:cs typeface="Calibri"/>
              </a:rPr>
              <a:t> </a:t>
            </a:r>
            <a:r>
              <a:rPr sz="2400" b="1" i="1" spc="-5" dirty="0">
                <a:solidFill>
                  <a:srgbClr val="444444"/>
                </a:solidFill>
                <a:cs typeface="Calibri"/>
              </a:rPr>
              <a:t>2020</a:t>
            </a:r>
            <a:endParaRPr sz="2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8"/>
          <p:cNvSpPr/>
          <p:nvPr/>
        </p:nvSpPr>
        <p:spPr>
          <a:xfrm>
            <a:off x="9448800" y="1901358"/>
            <a:ext cx="7906510" cy="7356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15519761" y="8648700"/>
            <a:ext cx="1032521" cy="471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9"/>
          <p:cNvSpPr/>
          <p:nvPr/>
        </p:nvSpPr>
        <p:spPr>
          <a:xfrm>
            <a:off x="13210901" y="7355568"/>
            <a:ext cx="2308860" cy="1026794"/>
          </a:xfrm>
          <a:custGeom>
            <a:avLst/>
            <a:gdLst/>
            <a:ahLst/>
            <a:cxnLst/>
            <a:rect l="l" t="t" r="r" b="b"/>
            <a:pathLst>
              <a:path w="2308859" h="1026795">
                <a:moveTo>
                  <a:pt x="0" y="1026693"/>
                </a:moveTo>
                <a:lnTo>
                  <a:pt x="2308605" y="1026693"/>
                </a:lnTo>
                <a:lnTo>
                  <a:pt x="2308605" y="0"/>
                </a:lnTo>
                <a:lnTo>
                  <a:pt x="0" y="0"/>
                </a:lnTo>
                <a:lnTo>
                  <a:pt x="0" y="1026693"/>
                </a:lnTo>
                <a:close/>
              </a:path>
            </a:pathLst>
          </a:custGeom>
          <a:solidFill>
            <a:srgbClr val="000000">
              <a:alpha val="65097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10"/>
          <p:cNvSpPr txBox="1"/>
          <p:nvPr/>
        </p:nvSpPr>
        <p:spPr>
          <a:xfrm>
            <a:off x="14183213" y="7345281"/>
            <a:ext cx="1282065" cy="970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735" marR="17145" indent="-166370">
              <a:spcBef>
                <a:spcPts val="95"/>
              </a:spcBef>
            </a:pP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5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vulnerable  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5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disruption</a:t>
            </a:r>
            <a:endParaRPr sz="15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66445"/>
            <a:r>
              <a:rPr sz="155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ithin</a:t>
            </a:r>
            <a:endParaRPr sz="15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3840">
              <a:spcBef>
                <a:spcPts val="5"/>
              </a:spcBef>
            </a:pPr>
            <a:r>
              <a:rPr sz="1550" b="1" i="1" spc="-5" dirty="0">
                <a:solidFill>
                  <a:srgbClr val="FFFFFF"/>
                </a:solidFill>
                <a:latin typeface="Arial"/>
                <a:cs typeface="Arial"/>
              </a:rPr>
              <a:t>three</a:t>
            </a:r>
            <a:r>
              <a:rPr sz="1550" b="1" i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endParaRPr sz="15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11"/>
          <p:cNvSpPr txBox="1"/>
          <p:nvPr/>
        </p:nvSpPr>
        <p:spPr>
          <a:xfrm>
            <a:off x="13395051" y="7589121"/>
            <a:ext cx="782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3000" b="1" spc="1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72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>
                <a:solidFill>
                  <a:prstClr val="black"/>
                </a:solidFill>
              </a:rPr>
              <a:t>What do Data Scientist do?</a:t>
            </a:r>
          </a:p>
        </p:txBody>
      </p:sp>
      <p:sp>
        <p:nvSpPr>
          <p:cNvPr id="10" name="object 3"/>
          <p:cNvSpPr/>
          <p:nvPr/>
        </p:nvSpPr>
        <p:spPr>
          <a:xfrm>
            <a:off x="1946148" y="70180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7104887" y="0"/>
                </a:moveTo>
                <a:lnTo>
                  <a:pt x="94487" y="0"/>
                </a:lnTo>
                <a:lnTo>
                  <a:pt x="57708" y="7423"/>
                </a:lnTo>
                <a:lnTo>
                  <a:pt x="27674" y="27670"/>
                </a:lnTo>
                <a:lnTo>
                  <a:pt x="7425" y="57703"/>
                </a:lnTo>
                <a:lnTo>
                  <a:pt x="0" y="94487"/>
                </a:lnTo>
                <a:lnTo>
                  <a:pt x="0" y="472439"/>
                </a:lnTo>
                <a:lnTo>
                  <a:pt x="7425" y="509219"/>
                </a:lnTo>
                <a:lnTo>
                  <a:pt x="27674" y="539253"/>
                </a:lnTo>
                <a:lnTo>
                  <a:pt x="57708" y="559502"/>
                </a:lnTo>
                <a:lnTo>
                  <a:pt x="94487" y="566927"/>
                </a:lnTo>
                <a:lnTo>
                  <a:pt x="7104887" y="566927"/>
                </a:lnTo>
                <a:lnTo>
                  <a:pt x="7141672" y="559502"/>
                </a:lnTo>
                <a:lnTo>
                  <a:pt x="7171705" y="539253"/>
                </a:lnTo>
                <a:lnTo>
                  <a:pt x="7191952" y="509219"/>
                </a:lnTo>
                <a:lnTo>
                  <a:pt x="7199376" y="472439"/>
                </a:lnTo>
                <a:lnTo>
                  <a:pt x="7199376" y="94487"/>
                </a:lnTo>
                <a:lnTo>
                  <a:pt x="7191952" y="57703"/>
                </a:lnTo>
                <a:lnTo>
                  <a:pt x="7171705" y="27670"/>
                </a:lnTo>
                <a:lnTo>
                  <a:pt x="7141672" y="7423"/>
                </a:lnTo>
                <a:lnTo>
                  <a:pt x="7104887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2697732" y="7306971"/>
            <a:ext cx="12885420" cy="97462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algn="ctr">
              <a:spcBef>
                <a:spcPts val="200"/>
              </a:spcBef>
            </a:pPr>
            <a:r>
              <a:rPr lang="en-IN" sz="3000" spc="-30" dirty="0">
                <a:solidFill>
                  <a:srgbClr val="095A82"/>
                </a:solidFill>
                <a:cs typeface="Calibri"/>
              </a:rPr>
              <a:t>We’ll </a:t>
            </a:r>
            <a:r>
              <a:rPr lang="en-IN" sz="3000" spc="-10" dirty="0" smtClean="0">
                <a:solidFill>
                  <a:srgbClr val="095A82"/>
                </a:solidFill>
                <a:cs typeface="Calibri"/>
              </a:rPr>
              <a:t>discuss </a:t>
            </a:r>
            <a:r>
              <a:rPr lang="en-IN" sz="3000" spc="-20" dirty="0" smtClean="0">
                <a:solidFill>
                  <a:srgbClr val="095A82"/>
                </a:solidFill>
                <a:cs typeface="Calibri"/>
              </a:rPr>
              <a:t>Data Scientist Responsibilities?</a:t>
            </a:r>
            <a:endParaRPr lang="en-IN" sz="3000" dirty="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200"/>
              </a:spcBef>
            </a:pPr>
            <a:endParaRPr sz="3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2098548" y="71704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0" y="94487"/>
                </a:moveTo>
                <a:lnTo>
                  <a:pt x="7425" y="57703"/>
                </a:lnTo>
                <a:lnTo>
                  <a:pt x="27674" y="27670"/>
                </a:lnTo>
                <a:lnTo>
                  <a:pt x="57708" y="7423"/>
                </a:lnTo>
                <a:lnTo>
                  <a:pt x="94487" y="0"/>
                </a:lnTo>
                <a:lnTo>
                  <a:pt x="7104887" y="0"/>
                </a:lnTo>
                <a:lnTo>
                  <a:pt x="7141672" y="7423"/>
                </a:lnTo>
                <a:lnTo>
                  <a:pt x="7171705" y="27670"/>
                </a:lnTo>
                <a:lnTo>
                  <a:pt x="7191952" y="57703"/>
                </a:lnTo>
                <a:lnTo>
                  <a:pt x="7199376" y="94487"/>
                </a:lnTo>
                <a:lnTo>
                  <a:pt x="7199376" y="472439"/>
                </a:lnTo>
                <a:lnTo>
                  <a:pt x="7191952" y="509219"/>
                </a:lnTo>
                <a:lnTo>
                  <a:pt x="7171705" y="539253"/>
                </a:lnTo>
                <a:lnTo>
                  <a:pt x="7141672" y="559502"/>
                </a:lnTo>
                <a:lnTo>
                  <a:pt x="7104887" y="566927"/>
                </a:lnTo>
                <a:lnTo>
                  <a:pt x="94487" y="566927"/>
                </a:lnTo>
                <a:lnTo>
                  <a:pt x="57708" y="559502"/>
                </a:lnTo>
                <a:lnTo>
                  <a:pt x="27674" y="539253"/>
                </a:lnTo>
                <a:lnTo>
                  <a:pt x="7425" y="509219"/>
                </a:lnTo>
                <a:lnTo>
                  <a:pt x="0" y="472439"/>
                </a:lnTo>
                <a:lnTo>
                  <a:pt x="0" y="94487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What do Data Scientist do?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4210" y="1924217"/>
            <a:ext cx="8362190" cy="274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886326"/>
            <a:ext cx="8839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1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Data Wrangling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898818"/>
            <a:ext cx="9934540" cy="735948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4644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The Basics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47900"/>
            <a:ext cx="13106400" cy="67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Statistics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88658"/>
            <a:ext cx="10134600" cy="762363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2032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Analytics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988187"/>
            <a:ext cx="9677400" cy="72580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11111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8021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Data Science Topics &amp; Core </a:t>
            </a:r>
            <a:r>
              <a:rPr lang="en-IN" sz="5600" spc="-20" dirty="0">
                <a:solidFill>
                  <a:srgbClr val="095A82"/>
                </a:solidFill>
              </a:rPr>
              <a:t>Areas</a:t>
            </a:r>
            <a:endParaRPr sz="5600" spc="-20" dirty="0">
              <a:solidFill>
                <a:srgbClr val="095A82"/>
              </a:solidFill>
            </a:endParaRPr>
          </a:p>
        </p:txBody>
      </p:sp>
      <p:sp>
        <p:nvSpPr>
          <p:cNvPr id="17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01358"/>
            <a:ext cx="9829800" cy="73723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249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668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Modern Data Scientist</a:t>
            </a:r>
            <a:endParaRPr sz="5600" dirty="0"/>
          </a:p>
        </p:txBody>
      </p:sp>
      <p:pic>
        <p:nvPicPr>
          <p:cNvPr id="5122" name="Picture 2" descr="Image result for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7" y="1763340"/>
            <a:ext cx="6076950" cy="8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56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34597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As a Data Scientist – What do I do? 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59" y="1747011"/>
            <a:ext cx="10421451" cy="78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7668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>
                <a:solidFill>
                  <a:srgbClr val="095A82"/>
                </a:solidFill>
              </a:rPr>
              <a:t>Role </a:t>
            </a:r>
            <a:r>
              <a:rPr lang="en-IN" sz="5600" spc="-10" dirty="0">
                <a:solidFill>
                  <a:srgbClr val="095A82"/>
                </a:solidFill>
              </a:rPr>
              <a:t>of a </a:t>
            </a:r>
            <a:r>
              <a:rPr lang="en-IN" sz="5600" spc="-20" dirty="0">
                <a:solidFill>
                  <a:srgbClr val="095A82"/>
                </a:solidFill>
              </a:rPr>
              <a:t>Data</a:t>
            </a:r>
            <a:r>
              <a:rPr lang="en-IN" sz="5600" spc="70" dirty="0">
                <a:solidFill>
                  <a:srgbClr val="095A82"/>
                </a:solidFill>
              </a:rPr>
              <a:t> </a:t>
            </a:r>
            <a:r>
              <a:rPr lang="en-IN" sz="5600" spc="-10" dirty="0">
                <a:solidFill>
                  <a:srgbClr val="095A82"/>
                </a:solidFill>
              </a:rPr>
              <a:t>Scientist</a:t>
            </a:r>
            <a:endParaRPr sz="5600" dirty="0"/>
          </a:p>
        </p:txBody>
      </p:sp>
      <p:sp>
        <p:nvSpPr>
          <p:cNvPr id="7" name="object 7"/>
          <p:cNvSpPr txBox="1"/>
          <p:nvPr/>
        </p:nvSpPr>
        <p:spPr>
          <a:xfrm>
            <a:off x="1586990" y="1799843"/>
            <a:ext cx="14593568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3600" b="1" i="1" spc="-20" dirty="0">
                <a:solidFill>
                  <a:srgbClr val="095A82"/>
                </a:solidFill>
                <a:cs typeface="Calibri"/>
              </a:rPr>
              <a:t>Responsible for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designing and creating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processes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and layouts </a:t>
            </a:r>
            <a:r>
              <a:rPr sz="3600" b="1" i="1" spc="-20" dirty="0">
                <a:solidFill>
                  <a:srgbClr val="095A82"/>
                </a:solidFill>
                <a:cs typeface="Calibri"/>
              </a:rPr>
              <a:t>for complex, 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large-scale </a:t>
            </a:r>
            <a:r>
              <a:rPr sz="3600" b="1" i="1" spc="-20" dirty="0">
                <a:solidFill>
                  <a:srgbClr val="095A82"/>
                </a:solidFill>
                <a:cs typeface="Calibri"/>
              </a:rPr>
              <a:t>data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sets used </a:t>
            </a:r>
            <a:r>
              <a:rPr sz="3600" b="1" i="1" spc="-20" dirty="0">
                <a:solidFill>
                  <a:srgbClr val="095A82"/>
                </a:solidFill>
                <a:cs typeface="Calibri"/>
              </a:rPr>
              <a:t>for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modelling, </a:t>
            </a:r>
            <a:r>
              <a:rPr sz="3600" b="1" i="1" spc="-20" dirty="0">
                <a:solidFill>
                  <a:srgbClr val="095A82"/>
                </a:solidFill>
                <a:cs typeface="Calibri"/>
              </a:rPr>
              <a:t>data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mining,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and </a:t>
            </a:r>
            <a:r>
              <a:rPr sz="3600" b="1" i="1" spc="-10" dirty="0">
                <a:solidFill>
                  <a:srgbClr val="095A82"/>
                </a:solidFill>
                <a:cs typeface="Calibri"/>
              </a:rPr>
              <a:t>research</a:t>
            </a:r>
            <a:r>
              <a:rPr sz="3600" b="1" i="1" spc="150" dirty="0">
                <a:solidFill>
                  <a:srgbClr val="095A82"/>
                </a:solidFill>
                <a:cs typeface="Calibri"/>
              </a:rPr>
              <a:t> </a:t>
            </a:r>
            <a:r>
              <a:rPr sz="3600" b="1" i="1" dirty="0">
                <a:solidFill>
                  <a:srgbClr val="095A82"/>
                </a:solidFill>
                <a:cs typeface="Calibri"/>
              </a:rPr>
              <a:t>purposes</a:t>
            </a:r>
            <a:endParaRPr sz="36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92016" y="3135628"/>
            <a:ext cx="1287780" cy="6068060"/>
          </a:xfrm>
          <a:custGeom>
            <a:avLst/>
            <a:gdLst/>
            <a:ahLst/>
            <a:cxnLst/>
            <a:rect l="l" t="t" r="r" b="b"/>
            <a:pathLst>
              <a:path w="643889" h="3034029">
                <a:moveTo>
                  <a:pt x="15240" y="0"/>
                </a:moveTo>
                <a:lnTo>
                  <a:pt x="49194" y="34716"/>
                </a:lnTo>
                <a:lnTo>
                  <a:pt x="82205" y="70001"/>
                </a:lnTo>
                <a:lnTo>
                  <a:pt x="114272" y="105841"/>
                </a:lnTo>
                <a:lnTo>
                  <a:pt x="145397" y="142219"/>
                </a:lnTo>
                <a:lnTo>
                  <a:pt x="175578" y="179118"/>
                </a:lnTo>
                <a:lnTo>
                  <a:pt x="204817" y="216523"/>
                </a:lnTo>
                <a:lnTo>
                  <a:pt x="233112" y="254418"/>
                </a:lnTo>
                <a:lnTo>
                  <a:pt x="260464" y="292786"/>
                </a:lnTo>
                <a:lnTo>
                  <a:pt x="286872" y="331612"/>
                </a:lnTo>
                <a:lnTo>
                  <a:pt x="312338" y="370880"/>
                </a:lnTo>
                <a:lnTo>
                  <a:pt x="336860" y="410572"/>
                </a:lnTo>
                <a:lnTo>
                  <a:pt x="360440" y="450675"/>
                </a:lnTo>
                <a:lnTo>
                  <a:pt x="383076" y="491170"/>
                </a:lnTo>
                <a:lnTo>
                  <a:pt x="404769" y="532043"/>
                </a:lnTo>
                <a:lnTo>
                  <a:pt x="425518" y="573277"/>
                </a:lnTo>
                <a:lnTo>
                  <a:pt x="445325" y="614856"/>
                </a:lnTo>
                <a:lnTo>
                  <a:pt x="464188" y="656764"/>
                </a:lnTo>
                <a:lnTo>
                  <a:pt x="482109" y="698986"/>
                </a:lnTo>
                <a:lnTo>
                  <a:pt x="499086" y="741504"/>
                </a:lnTo>
                <a:lnTo>
                  <a:pt x="515120" y="784303"/>
                </a:lnTo>
                <a:lnTo>
                  <a:pt x="530210" y="827368"/>
                </a:lnTo>
                <a:lnTo>
                  <a:pt x="544358" y="870681"/>
                </a:lnTo>
                <a:lnTo>
                  <a:pt x="557562" y="914226"/>
                </a:lnTo>
                <a:lnTo>
                  <a:pt x="569823" y="957989"/>
                </a:lnTo>
                <a:lnTo>
                  <a:pt x="581141" y="1001952"/>
                </a:lnTo>
                <a:lnTo>
                  <a:pt x="591516" y="1046100"/>
                </a:lnTo>
                <a:lnTo>
                  <a:pt x="600948" y="1090417"/>
                </a:lnTo>
                <a:lnTo>
                  <a:pt x="609436" y="1134885"/>
                </a:lnTo>
                <a:lnTo>
                  <a:pt x="616982" y="1179491"/>
                </a:lnTo>
                <a:lnTo>
                  <a:pt x="623584" y="1224217"/>
                </a:lnTo>
                <a:lnTo>
                  <a:pt x="629243" y="1269047"/>
                </a:lnTo>
                <a:lnTo>
                  <a:pt x="633959" y="1313965"/>
                </a:lnTo>
                <a:lnTo>
                  <a:pt x="637732" y="1358956"/>
                </a:lnTo>
                <a:lnTo>
                  <a:pt x="640561" y="1404003"/>
                </a:lnTo>
                <a:lnTo>
                  <a:pt x="642447" y="1449090"/>
                </a:lnTo>
                <a:lnTo>
                  <a:pt x="643391" y="1494201"/>
                </a:lnTo>
                <a:lnTo>
                  <a:pt x="643391" y="1539320"/>
                </a:lnTo>
                <a:lnTo>
                  <a:pt x="642447" y="1584431"/>
                </a:lnTo>
                <a:lnTo>
                  <a:pt x="640561" y="1629518"/>
                </a:lnTo>
                <a:lnTo>
                  <a:pt x="637732" y="1674565"/>
                </a:lnTo>
                <a:lnTo>
                  <a:pt x="633959" y="1719556"/>
                </a:lnTo>
                <a:lnTo>
                  <a:pt x="629243" y="1764474"/>
                </a:lnTo>
                <a:lnTo>
                  <a:pt x="623584" y="1809304"/>
                </a:lnTo>
                <a:lnTo>
                  <a:pt x="616982" y="1854030"/>
                </a:lnTo>
                <a:lnTo>
                  <a:pt x="609436" y="1898636"/>
                </a:lnTo>
                <a:lnTo>
                  <a:pt x="600948" y="1943104"/>
                </a:lnTo>
                <a:lnTo>
                  <a:pt x="591516" y="1987421"/>
                </a:lnTo>
                <a:lnTo>
                  <a:pt x="581141" y="2031569"/>
                </a:lnTo>
                <a:lnTo>
                  <a:pt x="569823" y="2075532"/>
                </a:lnTo>
                <a:lnTo>
                  <a:pt x="557562" y="2119295"/>
                </a:lnTo>
                <a:lnTo>
                  <a:pt x="544358" y="2162840"/>
                </a:lnTo>
                <a:lnTo>
                  <a:pt x="530210" y="2206153"/>
                </a:lnTo>
                <a:lnTo>
                  <a:pt x="515120" y="2249218"/>
                </a:lnTo>
                <a:lnTo>
                  <a:pt x="499086" y="2292017"/>
                </a:lnTo>
                <a:lnTo>
                  <a:pt x="482109" y="2334535"/>
                </a:lnTo>
                <a:lnTo>
                  <a:pt x="464188" y="2376757"/>
                </a:lnTo>
                <a:lnTo>
                  <a:pt x="445325" y="2418665"/>
                </a:lnTo>
                <a:lnTo>
                  <a:pt x="425518" y="2460244"/>
                </a:lnTo>
                <a:lnTo>
                  <a:pt x="404769" y="2501478"/>
                </a:lnTo>
                <a:lnTo>
                  <a:pt x="383076" y="2542351"/>
                </a:lnTo>
                <a:lnTo>
                  <a:pt x="360440" y="2582846"/>
                </a:lnTo>
                <a:lnTo>
                  <a:pt x="336860" y="2622949"/>
                </a:lnTo>
                <a:lnTo>
                  <a:pt x="312338" y="2662641"/>
                </a:lnTo>
                <a:lnTo>
                  <a:pt x="286872" y="2701909"/>
                </a:lnTo>
                <a:lnTo>
                  <a:pt x="260464" y="2740735"/>
                </a:lnTo>
                <a:lnTo>
                  <a:pt x="233112" y="2779103"/>
                </a:lnTo>
                <a:lnTo>
                  <a:pt x="204817" y="2816998"/>
                </a:lnTo>
                <a:lnTo>
                  <a:pt x="175578" y="2854403"/>
                </a:lnTo>
                <a:lnTo>
                  <a:pt x="145397" y="2891302"/>
                </a:lnTo>
                <a:lnTo>
                  <a:pt x="114272" y="2927680"/>
                </a:lnTo>
                <a:lnTo>
                  <a:pt x="82205" y="2963520"/>
                </a:lnTo>
                <a:lnTo>
                  <a:pt x="49194" y="2998805"/>
                </a:lnTo>
                <a:lnTo>
                  <a:pt x="15240" y="3033522"/>
                </a:lnTo>
                <a:lnTo>
                  <a:pt x="0" y="3018269"/>
                </a:lnTo>
                <a:lnTo>
                  <a:pt x="33609" y="2983901"/>
                </a:lnTo>
                <a:lnTo>
                  <a:pt x="66284" y="2948969"/>
                </a:lnTo>
                <a:lnTo>
                  <a:pt x="98026" y="2913488"/>
                </a:lnTo>
                <a:lnTo>
                  <a:pt x="128835" y="2877476"/>
                </a:lnTo>
                <a:lnTo>
                  <a:pt x="158710" y="2840946"/>
                </a:lnTo>
                <a:lnTo>
                  <a:pt x="187651" y="2803917"/>
                </a:lnTo>
                <a:lnTo>
                  <a:pt x="215659" y="2766403"/>
                </a:lnTo>
                <a:lnTo>
                  <a:pt x="242733" y="2728419"/>
                </a:lnTo>
                <a:lnTo>
                  <a:pt x="268873" y="2689984"/>
                </a:lnTo>
                <a:lnTo>
                  <a:pt x="294080" y="2651111"/>
                </a:lnTo>
                <a:lnTo>
                  <a:pt x="318353" y="2611817"/>
                </a:lnTo>
                <a:lnTo>
                  <a:pt x="341693" y="2572118"/>
                </a:lnTo>
                <a:lnTo>
                  <a:pt x="364099" y="2532029"/>
                </a:lnTo>
                <a:lnTo>
                  <a:pt x="385572" y="2491567"/>
                </a:lnTo>
                <a:lnTo>
                  <a:pt x="406111" y="2450748"/>
                </a:lnTo>
                <a:lnTo>
                  <a:pt x="425716" y="2409587"/>
                </a:lnTo>
                <a:lnTo>
                  <a:pt x="444388" y="2368100"/>
                </a:lnTo>
                <a:lnTo>
                  <a:pt x="462126" y="2326303"/>
                </a:lnTo>
                <a:lnTo>
                  <a:pt x="478931" y="2284212"/>
                </a:lnTo>
                <a:lnTo>
                  <a:pt x="494802" y="2241844"/>
                </a:lnTo>
                <a:lnTo>
                  <a:pt x="509739" y="2199213"/>
                </a:lnTo>
                <a:lnTo>
                  <a:pt x="523743" y="2156336"/>
                </a:lnTo>
                <a:lnTo>
                  <a:pt x="536813" y="2113228"/>
                </a:lnTo>
                <a:lnTo>
                  <a:pt x="548950" y="2069906"/>
                </a:lnTo>
                <a:lnTo>
                  <a:pt x="560153" y="2026385"/>
                </a:lnTo>
                <a:lnTo>
                  <a:pt x="570423" y="1982682"/>
                </a:lnTo>
                <a:lnTo>
                  <a:pt x="579759" y="1938811"/>
                </a:lnTo>
                <a:lnTo>
                  <a:pt x="588161" y="1894790"/>
                </a:lnTo>
                <a:lnTo>
                  <a:pt x="595630" y="1850633"/>
                </a:lnTo>
                <a:lnTo>
                  <a:pt x="602165" y="1806358"/>
                </a:lnTo>
                <a:lnTo>
                  <a:pt x="607766" y="1761979"/>
                </a:lnTo>
                <a:lnTo>
                  <a:pt x="612434" y="1717513"/>
                </a:lnTo>
                <a:lnTo>
                  <a:pt x="616169" y="1672975"/>
                </a:lnTo>
                <a:lnTo>
                  <a:pt x="618969" y="1628381"/>
                </a:lnTo>
                <a:lnTo>
                  <a:pt x="620836" y="1583748"/>
                </a:lnTo>
                <a:lnTo>
                  <a:pt x="621770" y="1539091"/>
                </a:lnTo>
                <a:lnTo>
                  <a:pt x="621770" y="1494426"/>
                </a:lnTo>
                <a:lnTo>
                  <a:pt x="620836" y="1449769"/>
                </a:lnTo>
                <a:lnTo>
                  <a:pt x="618969" y="1405136"/>
                </a:lnTo>
                <a:lnTo>
                  <a:pt x="616169" y="1360543"/>
                </a:lnTo>
                <a:lnTo>
                  <a:pt x="612434" y="1316005"/>
                </a:lnTo>
                <a:lnTo>
                  <a:pt x="607766" y="1271539"/>
                </a:lnTo>
                <a:lnTo>
                  <a:pt x="602165" y="1227160"/>
                </a:lnTo>
                <a:lnTo>
                  <a:pt x="595630" y="1182884"/>
                </a:lnTo>
                <a:lnTo>
                  <a:pt x="588161" y="1138727"/>
                </a:lnTo>
                <a:lnTo>
                  <a:pt x="579759" y="1094706"/>
                </a:lnTo>
                <a:lnTo>
                  <a:pt x="570423" y="1050836"/>
                </a:lnTo>
                <a:lnTo>
                  <a:pt x="560153" y="1007132"/>
                </a:lnTo>
                <a:lnTo>
                  <a:pt x="548950" y="963611"/>
                </a:lnTo>
                <a:lnTo>
                  <a:pt x="536813" y="920289"/>
                </a:lnTo>
                <a:lnTo>
                  <a:pt x="523743" y="877181"/>
                </a:lnTo>
                <a:lnTo>
                  <a:pt x="509739" y="834303"/>
                </a:lnTo>
                <a:lnTo>
                  <a:pt x="494802" y="791672"/>
                </a:lnTo>
                <a:lnTo>
                  <a:pt x="478931" y="749303"/>
                </a:lnTo>
                <a:lnTo>
                  <a:pt x="462126" y="707212"/>
                </a:lnTo>
                <a:lnTo>
                  <a:pt x="444388" y="665415"/>
                </a:lnTo>
                <a:lnTo>
                  <a:pt x="425716" y="623928"/>
                </a:lnTo>
                <a:lnTo>
                  <a:pt x="406111" y="582767"/>
                </a:lnTo>
                <a:lnTo>
                  <a:pt x="385572" y="541947"/>
                </a:lnTo>
                <a:lnTo>
                  <a:pt x="364099" y="501485"/>
                </a:lnTo>
                <a:lnTo>
                  <a:pt x="341693" y="461396"/>
                </a:lnTo>
                <a:lnTo>
                  <a:pt x="318353" y="421696"/>
                </a:lnTo>
                <a:lnTo>
                  <a:pt x="294080" y="382402"/>
                </a:lnTo>
                <a:lnTo>
                  <a:pt x="268873" y="343529"/>
                </a:lnTo>
                <a:lnTo>
                  <a:pt x="242733" y="305093"/>
                </a:lnTo>
                <a:lnTo>
                  <a:pt x="215659" y="267109"/>
                </a:lnTo>
                <a:lnTo>
                  <a:pt x="187651" y="229594"/>
                </a:lnTo>
                <a:lnTo>
                  <a:pt x="158710" y="192564"/>
                </a:lnTo>
                <a:lnTo>
                  <a:pt x="128835" y="156035"/>
                </a:lnTo>
                <a:lnTo>
                  <a:pt x="98026" y="120022"/>
                </a:lnTo>
                <a:lnTo>
                  <a:pt x="66284" y="84541"/>
                </a:lnTo>
                <a:lnTo>
                  <a:pt x="33609" y="49608"/>
                </a:lnTo>
                <a:lnTo>
                  <a:pt x="0" y="15239"/>
                </a:lnTo>
                <a:lnTo>
                  <a:pt x="15240" y="0"/>
                </a:lnTo>
                <a:close/>
              </a:path>
            </a:pathLst>
          </a:custGeom>
          <a:ln w="25908">
            <a:solidFill>
              <a:srgbClr val="044666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01796" y="3381755"/>
            <a:ext cx="11503660" cy="798830"/>
          </a:xfrm>
          <a:custGeom>
            <a:avLst/>
            <a:gdLst/>
            <a:ahLst/>
            <a:cxnLst/>
            <a:rect l="l" t="t" r="r" b="b"/>
            <a:pathLst>
              <a:path w="5751830" h="399414">
                <a:moveTo>
                  <a:pt x="0" y="399288"/>
                </a:moveTo>
                <a:lnTo>
                  <a:pt x="5751576" y="399288"/>
                </a:lnTo>
                <a:lnTo>
                  <a:pt x="5751576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01796" y="3381755"/>
            <a:ext cx="11503660" cy="798830"/>
          </a:xfrm>
          <a:custGeom>
            <a:avLst/>
            <a:gdLst/>
            <a:ahLst/>
            <a:cxnLst/>
            <a:rect l="l" t="t" r="r" b="b"/>
            <a:pathLst>
              <a:path w="5751830" h="399414">
                <a:moveTo>
                  <a:pt x="0" y="399288"/>
                </a:moveTo>
                <a:lnTo>
                  <a:pt x="5751576" y="399288"/>
                </a:lnTo>
                <a:lnTo>
                  <a:pt x="5751576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4973" y="3284221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5">
                <a:moveTo>
                  <a:pt x="249174" y="0"/>
                </a:moveTo>
                <a:lnTo>
                  <a:pt x="204370" y="4003"/>
                </a:lnTo>
                <a:lnTo>
                  <a:pt x="162207" y="15545"/>
                </a:lnTo>
                <a:lnTo>
                  <a:pt x="123387" y="33923"/>
                </a:lnTo>
                <a:lnTo>
                  <a:pt x="88612" y="58434"/>
                </a:lnTo>
                <a:lnTo>
                  <a:pt x="58585" y="88377"/>
                </a:lnTo>
                <a:lnTo>
                  <a:pt x="34007" y="123048"/>
                </a:lnTo>
                <a:lnTo>
                  <a:pt x="15582" y="161746"/>
                </a:lnTo>
                <a:lnTo>
                  <a:pt x="4012" y="203768"/>
                </a:lnTo>
                <a:lnTo>
                  <a:pt x="0" y="248412"/>
                </a:lnTo>
                <a:lnTo>
                  <a:pt x="4012" y="293055"/>
                </a:lnTo>
                <a:lnTo>
                  <a:pt x="15582" y="335077"/>
                </a:lnTo>
                <a:lnTo>
                  <a:pt x="34007" y="373775"/>
                </a:lnTo>
                <a:lnTo>
                  <a:pt x="58585" y="408446"/>
                </a:lnTo>
                <a:lnTo>
                  <a:pt x="88612" y="438389"/>
                </a:lnTo>
                <a:lnTo>
                  <a:pt x="123387" y="462900"/>
                </a:lnTo>
                <a:lnTo>
                  <a:pt x="162207" y="481278"/>
                </a:lnTo>
                <a:lnTo>
                  <a:pt x="204370" y="492820"/>
                </a:lnTo>
                <a:lnTo>
                  <a:pt x="249174" y="496823"/>
                </a:lnTo>
                <a:lnTo>
                  <a:pt x="293977" y="492820"/>
                </a:lnTo>
                <a:lnTo>
                  <a:pt x="336140" y="481278"/>
                </a:lnTo>
                <a:lnTo>
                  <a:pt x="374960" y="462900"/>
                </a:lnTo>
                <a:lnTo>
                  <a:pt x="409735" y="438389"/>
                </a:lnTo>
                <a:lnTo>
                  <a:pt x="439762" y="408446"/>
                </a:lnTo>
                <a:lnTo>
                  <a:pt x="464340" y="373775"/>
                </a:lnTo>
                <a:lnTo>
                  <a:pt x="482765" y="335077"/>
                </a:lnTo>
                <a:lnTo>
                  <a:pt x="494335" y="293055"/>
                </a:lnTo>
                <a:lnTo>
                  <a:pt x="498347" y="248412"/>
                </a:lnTo>
                <a:lnTo>
                  <a:pt x="494335" y="203768"/>
                </a:lnTo>
                <a:lnTo>
                  <a:pt x="482765" y="161746"/>
                </a:lnTo>
                <a:lnTo>
                  <a:pt x="464340" y="123048"/>
                </a:lnTo>
                <a:lnTo>
                  <a:pt x="439762" y="88377"/>
                </a:lnTo>
                <a:lnTo>
                  <a:pt x="409735" y="58434"/>
                </a:lnTo>
                <a:lnTo>
                  <a:pt x="374960" y="33923"/>
                </a:lnTo>
                <a:lnTo>
                  <a:pt x="336140" y="15545"/>
                </a:lnTo>
                <a:lnTo>
                  <a:pt x="293977" y="4003"/>
                </a:lnTo>
                <a:lnTo>
                  <a:pt x="249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4973" y="3284221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5">
                <a:moveTo>
                  <a:pt x="0" y="248412"/>
                </a:moveTo>
                <a:lnTo>
                  <a:pt x="4012" y="203768"/>
                </a:lnTo>
                <a:lnTo>
                  <a:pt x="15582" y="161746"/>
                </a:lnTo>
                <a:lnTo>
                  <a:pt x="34007" y="123048"/>
                </a:lnTo>
                <a:lnTo>
                  <a:pt x="58585" y="88377"/>
                </a:lnTo>
                <a:lnTo>
                  <a:pt x="88612" y="58434"/>
                </a:lnTo>
                <a:lnTo>
                  <a:pt x="123387" y="33923"/>
                </a:lnTo>
                <a:lnTo>
                  <a:pt x="162207" y="15545"/>
                </a:lnTo>
                <a:lnTo>
                  <a:pt x="204370" y="4003"/>
                </a:lnTo>
                <a:lnTo>
                  <a:pt x="249174" y="0"/>
                </a:lnTo>
                <a:lnTo>
                  <a:pt x="293977" y="4003"/>
                </a:lnTo>
                <a:lnTo>
                  <a:pt x="336140" y="15545"/>
                </a:lnTo>
                <a:lnTo>
                  <a:pt x="374960" y="33923"/>
                </a:lnTo>
                <a:lnTo>
                  <a:pt x="409735" y="58434"/>
                </a:lnTo>
                <a:lnTo>
                  <a:pt x="439762" y="88377"/>
                </a:lnTo>
                <a:lnTo>
                  <a:pt x="464340" y="123048"/>
                </a:lnTo>
                <a:lnTo>
                  <a:pt x="482765" y="161746"/>
                </a:lnTo>
                <a:lnTo>
                  <a:pt x="494335" y="203768"/>
                </a:lnTo>
                <a:lnTo>
                  <a:pt x="498347" y="248412"/>
                </a:lnTo>
                <a:lnTo>
                  <a:pt x="494335" y="293055"/>
                </a:lnTo>
                <a:lnTo>
                  <a:pt x="482765" y="335077"/>
                </a:lnTo>
                <a:lnTo>
                  <a:pt x="464340" y="373775"/>
                </a:lnTo>
                <a:lnTo>
                  <a:pt x="439762" y="408446"/>
                </a:lnTo>
                <a:lnTo>
                  <a:pt x="409735" y="438389"/>
                </a:lnTo>
                <a:lnTo>
                  <a:pt x="374960" y="462900"/>
                </a:lnTo>
                <a:lnTo>
                  <a:pt x="336140" y="481278"/>
                </a:lnTo>
                <a:lnTo>
                  <a:pt x="293977" y="492820"/>
                </a:lnTo>
                <a:lnTo>
                  <a:pt x="249174" y="496823"/>
                </a:lnTo>
                <a:lnTo>
                  <a:pt x="204370" y="492820"/>
                </a:lnTo>
                <a:lnTo>
                  <a:pt x="162207" y="481278"/>
                </a:lnTo>
                <a:lnTo>
                  <a:pt x="123387" y="462900"/>
                </a:lnTo>
                <a:lnTo>
                  <a:pt x="88612" y="438389"/>
                </a:lnTo>
                <a:lnTo>
                  <a:pt x="58585" y="408446"/>
                </a:lnTo>
                <a:lnTo>
                  <a:pt x="34007" y="373775"/>
                </a:lnTo>
                <a:lnTo>
                  <a:pt x="15582" y="335077"/>
                </a:lnTo>
                <a:lnTo>
                  <a:pt x="4012" y="293055"/>
                </a:lnTo>
                <a:lnTo>
                  <a:pt x="0" y="248412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74821" y="4576571"/>
            <a:ext cx="10930890" cy="796290"/>
          </a:xfrm>
          <a:custGeom>
            <a:avLst/>
            <a:gdLst/>
            <a:ahLst/>
            <a:cxnLst/>
            <a:rect l="l" t="t" r="r" b="b"/>
            <a:pathLst>
              <a:path w="5465445" h="398144">
                <a:moveTo>
                  <a:pt x="0" y="397763"/>
                </a:moveTo>
                <a:lnTo>
                  <a:pt x="5465064" y="397763"/>
                </a:lnTo>
                <a:lnTo>
                  <a:pt x="54650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74821" y="4576571"/>
            <a:ext cx="10930890" cy="796290"/>
          </a:xfrm>
          <a:custGeom>
            <a:avLst/>
            <a:gdLst/>
            <a:ahLst/>
            <a:cxnLst/>
            <a:rect l="l" t="t" r="r" b="b"/>
            <a:pathLst>
              <a:path w="5465445" h="398144">
                <a:moveTo>
                  <a:pt x="0" y="397763"/>
                </a:moveTo>
                <a:lnTo>
                  <a:pt x="5465064" y="397763"/>
                </a:lnTo>
                <a:lnTo>
                  <a:pt x="54650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74947" y="4475989"/>
            <a:ext cx="996950" cy="996950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174" y="0"/>
                </a:moveTo>
                <a:lnTo>
                  <a:pt x="204370" y="4012"/>
                </a:lnTo>
                <a:lnTo>
                  <a:pt x="162207" y="15582"/>
                </a:lnTo>
                <a:lnTo>
                  <a:pt x="123387" y="34007"/>
                </a:lnTo>
                <a:lnTo>
                  <a:pt x="88612" y="58585"/>
                </a:lnTo>
                <a:lnTo>
                  <a:pt x="58585" y="88612"/>
                </a:lnTo>
                <a:lnTo>
                  <a:pt x="34007" y="123387"/>
                </a:lnTo>
                <a:lnTo>
                  <a:pt x="15582" y="162207"/>
                </a:lnTo>
                <a:lnTo>
                  <a:pt x="4012" y="204370"/>
                </a:lnTo>
                <a:lnTo>
                  <a:pt x="0" y="249174"/>
                </a:lnTo>
                <a:lnTo>
                  <a:pt x="4012" y="293977"/>
                </a:lnTo>
                <a:lnTo>
                  <a:pt x="15582" y="336140"/>
                </a:lnTo>
                <a:lnTo>
                  <a:pt x="34007" y="374960"/>
                </a:lnTo>
                <a:lnTo>
                  <a:pt x="58585" y="409735"/>
                </a:lnTo>
                <a:lnTo>
                  <a:pt x="88612" y="439762"/>
                </a:lnTo>
                <a:lnTo>
                  <a:pt x="123387" y="464340"/>
                </a:lnTo>
                <a:lnTo>
                  <a:pt x="162207" y="482765"/>
                </a:lnTo>
                <a:lnTo>
                  <a:pt x="204370" y="494335"/>
                </a:lnTo>
                <a:lnTo>
                  <a:pt x="249174" y="498348"/>
                </a:lnTo>
                <a:lnTo>
                  <a:pt x="293977" y="494335"/>
                </a:lnTo>
                <a:lnTo>
                  <a:pt x="336140" y="482765"/>
                </a:lnTo>
                <a:lnTo>
                  <a:pt x="374960" y="464340"/>
                </a:lnTo>
                <a:lnTo>
                  <a:pt x="409735" y="439762"/>
                </a:lnTo>
                <a:lnTo>
                  <a:pt x="439762" y="409735"/>
                </a:lnTo>
                <a:lnTo>
                  <a:pt x="464340" y="374960"/>
                </a:lnTo>
                <a:lnTo>
                  <a:pt x="482765" y="336140"/>
                </a:lnTo>
                <a:lnTo>
                  <a:pt x="494335" y="293977"/>
                </a:lnTo>
                <a:lnTo>
                  <a:pt x="498348" y="249174"/>
                </a:lnTo>
                <a:lnTo>
                  <a:pt x="494335" y="204370"/>
                </a:lnTo>
                <a:lnTo>
                  <a:pt x="482765" y="162207"/>
                </a:lnTo>
                <a:lnTo>
                  <a:pt x="464340" y="123387"/>
                </a:lnTo>
                <a:lnTo>
                  <a:pt x="439762" y="88612"/>
                </a:lnTo>
                <a:lnTo>
                  <a:pt x="409735" y="58585"/>
                </a:lnTo>
                <a:lnTo>
                  <a:pt x="374960" y="34007"/>
                </a:lnTo>
                <a:lnTo>
                  <a:pt x="336140" y="15582"/>
                </a:lnTo>
                <a:lnTo>
                  <a:pt x="293977" y="4012"/>
                </a:lnTo>
                <a:lnTo>
                  <a:pt x="249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4947" y="4475989"/>
            <a:ext cx="996950" cy="996950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174"/>
                </a:moveTo>
                <a:lnTo>
                  <a:pt x="4012" y="204370"/>
                </a:lnTo>
                <a:lnTo>
                  <a:pt x="15582" y="162207"/>
                </a:lnTo>
                <a:lnTo>
                  <a:pt x="34007" y="123387"/>
                </a:lnTo>
                <a:lnTo>
                  <a:pt x="58585" y="88612"/>
                </a:lnTo>
                <a:lnTo>
                  <a:pt x="88612" y="58585"/>
                </a:lnTo>
                <a:lnTo>
                  <a:pt x="123387" y="34007"/>
                </a:lnTo>
                <a:lnTo>
                  <a:pt x="162207" y="15582"/>
                </a:lnTo>
                <a:lnTo>
                  <a:pt x="204370" y="4012"/>
                </a:lnTo>
                <a:lnTo>
                  <a:pt x="249174" y="0"/>
                </a:lnTo>
                <a:lnTo>
                  <a:pt x="293977" y="4012"/>
                </a:lnTo>
                <a:lnTo>
                  <a:pt x="336140" y="15582"/>
                </a:lnTo>
                <a:lnTo>
                  <a:pt x="374960" y="34007"/>
                </a:lnTo>
                <a:lnTo>
                  <a:pt x="409735" y="58585"/>
                </a:lnTo>
                <a:lnTo>
                  <a:pt x="439762" y="88612"/>
                </a:lnTo>
                <a:lnTo>
                  <a:pt x="464340" y="123387"/>
                </a:lnTo>
                <a:lnTo>
                  <a:pt x="482765" y="162207"/>
                </a:lnTo>
                <a:lnTo>
                  <a:pt x="494335" y="204370"/>
                </a:lnTo>
                <a:lnTo>
                  <a:pt x="498348" y="249174"/>
                </a:lnTo>
                <a:lnTo>
                  <a:pt x="494335" y="293977"/>
                </a:lnTo>
                <a:lnTo>
                  <a:pt x="482765" y="336140"/>
                </a:lnTo>
                <a:lnTo>
                  <a:pt x="464340" y="374960"/>
                </a:lnTo>
                <a:lnTo>
                  <a:pt x="439762" y="409735"/>
                </a:lnTo>
                <a:lnTo>
                  <a:pt x="409735" y="439762"/>
                </a:lnTo>
                <a:lnTo>
                  <a:pt x="374960" y="464340"/>
                </a:lnTo>
                <a:lnTo>
                  <a:pt x="336140" y="482765"/>
                </a:lnTo>
                <a:lnTo>
                  <a:pt x="293977" y="494335"/>
                </a:lnTo>
                <a:lnTo>
                  <a:pt x="249174" y="498348"/>
                </a:lnTo>
                <a:lnTo>
                  <a:pt x="204370" y="494335"/>
                </a:lnTo>
                <a:lnTo>
                  <a:pt x="162207" y="482765"/>
                </a:lnTo>
                <a:lnTo>
                  <a:pt x="123387" y="464340"/>
                </a:lnTo>
                <a:lnTo>
                  <a:pt x="88612" y="439762"/>
                </a:lnTo>
                <a:lnTo>
                  <a:pt x="58585" y="409735"/>
                </a:lnTo>
                <a:lnTo>
                  <a:pt x="34007" y="374960"/>
                </a:lnTo>
                <a:lnTo>
                  <a:pt x="15582" y="336140"/>
                </a:lnTo>
                <a:lnTo>
                  <a:pt x="4012" y="293977"/>
                </a:lnTo>
                <a:lnTo>
                  <a:pt x="0" y="249174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48554" y="5771389"/>
            <a:ext cx="10756900" cy="796290"/>
          </a:xfrm>
          <a:custGeom>
            <a:avLst/>
            <a:gdLst/>
            <a:ahLst/>
            <a:cxnLst/>
            <a:rect l="l" t="t" r="r" b="b"/>
            <a:pathLst>
              <a:path w="5378450" h="398145">
                <a:moveTo>
                  <a:pt x="0" y="397763"/>
                </a:moveTo>
                <a:lnTo>
                  <a:pt x="5378196" y="397763"/>
                </a:lnTo>
                <a:lnTo>
                  <a:pt x="5378196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48554" y="5771389"/>
            <a:ext cx="10756900" cy="796290"/>
          </a:xfrm>
          <a:custGeom>
            <a:avLst/>
            <a:gdLst/>
            <a:ahLst/>
            <a:cxnLst/>
            <a:rect l="l" t="t" r="r" b="b"/>
            <a:pathLst>
              <a:path w="5378450" h="398145">
                <a:moveTo>
                  <a:pt x="0" y="397763"/>
                </a:moveTo>
                <a:lnTo>
                  <a:pt x="5378196" y="397763"/>
                </a:lnTo>
                <a:lnTo>
                  <a:pt x="5378196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51733" y="5670803"/>
            <a:ext cx="994410" cy="996950"/>
          </a:xfrm>
          <a:custGeom>
            <a:avLst/>
            <a:gdLst/>
            <a:ahLst/>
            <a:cxnLst/>
            <a:rect l="l" t="t" r="r" b="b"/>
            <a:pathLst>
              <a:path w="497205" h="498475">
                <a:moveTo>
                  <a:pt x="248411" y="0"/>
                </a:moveTo>
                <a:lnTo>
                  <a:pt x="203768" y="4012"/>
                </a:lnTo>
                <a:lnTo>
                  <a:pt x="161746" y="15582"/>
                </a:lnTo>
                <a:lnTo>
                  <a:pt x="123048" y="34007"/>
                </a:lnTo>
                <a:lnTo>
                  <a:pt x="88377" y="58585"/>
                </a:lnTo>
                <a:lnTo>
                  <a:pt x="58434" y="88612"/>
                </a:lnTo>
                <a:lnTo>
                  <a:pt x="33923" y="123387"/>
                </a:lnTo>
                <a:lnTo>
                  <a:pt x="15545" y="162207"/>
                </a:lnTo>
                <a:lnTo>
                  <a:pt x="4003" y="204370"/>
                </a:lnTo>
                <a:lnTo>
                  <a:pt x="0" y="249174"/>
                </a:lnTo>
                <a:lnTo>
                  <a:pt x="4003" y="293977"/>
                </a:lnTo>
                <a:lnTo>
                  <a:pt x="15545" y="336140"/>
                </a:lnTo>
                <a:lnTo>
                  <a:pt x="33923" y="374960"/>
                </a:lnTo>
                <a:lnTo>
                  <a:pt x="58434" y="409735"/>
                </a:lnTo>
                <a:lnTo>
                  <a:pt x="88377" y="439762"/>
                </a:lnTo>
                <a:lnTo>
                  <a:pt x="123048" y="464340"/>
                </a:lnTo>
                <a:lnTo>
                  <a:pt x="161746" y="482765"/>
                </a:lnTo>
                <a:lnTo>
                  <a:pt x="203768" y="494335"/>
                </a:lnTo>
                <a:lnTo>
                  <a:pt x="248411" y="498348"/>
                </a:lnTo>
                <a:lnTo>
                  <a:pt x="293055" y="494335"/>
                </a:lnTo>
                <a:lnTo>
                  <a:pt x="335077" y="482765"/>
                </a:lnTo>
                <a:lnTo>
                  <a:pt x="373775" y="464340"/>
                </a:lnTo>
                <a:lnTo>
                  <a:pt x="408446" y="439762"/>
                </a:lnTo>
                <a:lnTo>
                  <a:pt x="438389" y="409735"/>
                </a:lnTo>
                <a:lnTo>
                  <a:pt x="462900" y="374960"/>
                </a:lnTo>
                <a:lnTo>
                  <a:pt x="481278" y="336140"/>
                </a:lnTo>
                <a:lnTo>
                  <a:pt x="492820" y="293977"/>
                </a:lnTo>
                <a:lnTo>
                  <a:pt x="496823" y="249174"/>
                </a:lnTo>
                <a:lnTo>
                  <a:pt x="492820" y="204370"/>
                </a:lnTo>
                <a:lnTo>
                  <a:pt x="481278" y="162207"/>
                </a:lnTo>
                <a:lnTo>
                  <a:pt x="462900" y="123387"/>
                </a:lnTo>
                <a:lnTo>
                  <a:pt x="438389" y="88612"/>
                </a:lnTo>
                <a:lnTo>
                  <a:pt x="408446" y="58585"/>
                </a:lnTo>
                <a:lnTo>
                  <a:pt x="373775" y="34007"/>
                </a:lnTo>
                <a:lnTo>
                  <a:pt x="335077" y="15582"/>
                </a:lnTo>
                <a:lnTo>
                  <a:pt x="293055" y="4012"/>
                </a:lnTo>
                <a:lnTo>
                  <a:pt x="2484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51733" y="5670803"/>
            <a:ext cx="994410" cy="996950"/>
          </a:xfrm>
          <a:custGeom>
            <a:avLst/>
            <a:gdLst/>
            <a:ahLst/>
            <a:cxnLst/>
            <a:rect l="l" t="t" r="r" b="b"/>
            <a:pathLst>
              <a:path w="497205" h="498475">
                <a:moveTo>
                  <a:pt x="0" y="249174"/>
                </a:moveTo>
                <a:lnTo>
                  <a:pt x="4003" y="204370"/>
                </a:lnTo>
                <a:lnTo>
                  <a:pt x="15545" y="162207"/>
                </a:lnTo>
                <a:lnTo>
                  <a:pt x="33923" y="123387"/>
                </a:lnTo>
                <a:lnTo>
                  <a:pt x="58434" y="88612"/>
                </a:lnTo>
                <a:lnTo>
                  <a:pt x="88377" y="58585"/>
                </a:lnTo>
                <a:lnTo>
                  <a:pt x="123048" y="34007"/>
                </a:lnTo>
                <a:lnTo>
                  <a:pt x="161746" y="15582"/>
                </a:lnTo>
                <a:lnTo>
                  <a:pt x="203768" y="4012"/>
                </a:lnTo>
                <a:lnTo>
                  <a:pt x="248411" y="0"/>
                </a:lnTo>
                <a:lnTo>
                  <a:pt x="293055" y="4012"/>
                </a:lnTo>
                <a:lnTo>
                  <a:pt x="335077" y="15582"/>
                </a:lnTo>
                <a:lnTo>
                  <a:pt x="373775" y="34007"/>
                </a:lnTo>
                <a:lnTo>
                  <a:pt x="408446" y="58585"/>
                </a:lnTo>
                <a:lnTo>
                  <a:pt x="438389" y="88612"/>
                </a:lnTo>
                <a:lnTo>
                  <a:pt x="462900" y="123387"/>
                </a:lnTo>
                <a:lnTo>
                  <a:pt x="481278" y="162207"/>
                </a:lnTo>
                <a:lnTo>
                  <a:pt x="492820" y="204370"/>
                </a:lnTo>
                <a:lnTo>
                  <a:pt x="496823" y="249174"/>
                </a:lnTo>
                <a:lnTo>
                  <a:pt x="492820" y="293977"/>
                </a:lnTo>
                <a:lnTo>
                  <a:pt x="481278" y="336140"/>
                </a:lnTo>
                <a:lnTo>
                  <a:pt x="462900" y="374960"/>
                </a:lnTo>
                <a:lnTo>
                  <a:pt x="438389" y="409735"/>
                </a:lnTo>
                <a:lnTo>
                  <a:pt x="408446" y="439762"/>
                </a:lnTo>
                <a:lnTo>
                  <a:pt x="373775" y="464340"/>
                </a:lnTo>
                <a:lnTo>
                  <a:pt x="335077" y="482765"/>
                </a:lnTo>
                <a:lnTo>
                  <a:pt x="293055" y="494335"/>
                </a:lnTo>
                <a:lnTo>
                  <a:pt x="248411" y="498348"/>
                </a:lnTo>
                <a:lnTo>
                  <a:pt x="203768" y="494335"/>
                </a:lnTo>
                <a:lnTo>
                  <a:pt x="161746" y="482765"/>
                </a:lnTo>
                <a:lnTo>
                  <a:pt x="123048" y="464340"/>
                </a:lnTo>
                <a:lnTo>
                  <a:pt x="88377" y="439762"/>
                </a:lnTo>
                <a:lnTo>
                  <a:pt x="58434" y="409735"/>
                </a:lnTo>
                <a:lnTo>
                  <a:pt x="33923" y="374960"/>
                </a:lnTo>
                <a:lnTo>
                  <a:pt x="15545" y="336140"/>
                </a:lnTo>
                <a:lnTo>
                  <a:pt x="4003" y="293977"/>
                </a:lnTo>
                <a:lnTo>
                  <a:pt x="0" y="249174"/>
                </a:lnTo>
                <a:close/>
              </a:path>
            </a:pathLst>
          </a:custGeom>
          <a:ln w="25907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74821" y="6966205"/>
            <a:ext cx="10930890" cy="796290"/>
          </a:xfrm>
          <a:custGeom>
            <a:avLst/>
            <a:gdLst/>
            <a:ahLst/>
            <a:cxnLst/>
            <a:rect l="l" t="t" r="r" b="b"/>
            <a:pathLst>
              <a:path w="5465445" h="398145">
                <a:moveTo>
                  <a:pt x="0" y="397764"/>
                </a:moveTo>
                <a:lnTo>
                  <a:pt x="5465064" y="397764"/>
                </a:lnTo>
                <a:lnTo>
                  <a:pt x="54650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74821" y="6966205"/>
            <a:ext cx="10930890" cy="796290"/>
          </a:xfrm>
          <a:custGeom>
            <a:avLst/>
            <a:gdLst/>
            <a:ahLst/>
            <a:cxnLst/>
            <a:rect l="l" t="t" r="r" b="b"/>
            <a:pathLst>
              <a:path w="5465445" h="398145">
                <a:moveTo>
                  <a:pt x="0" y="397764"/>
                </a:moveTo>
                <a:lnTo>
                  <a:pt x="5465064" y="397764"/>
                </a:lnTo>
                <a:lnTo>
                  <a:pt x="54650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74947" y="6865619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4">
                <a:moveTo>
                  <a:pt x="249174" y="0"/>
                </a:moveTo>
                <a:lnTo>
                  <a:pt x="204370" y="4003"/>
                </a:lnTo>
                <a:lnTo>
                  <a:pt x="162207" y="15545"/>
                </a:lnTo>
                <a:lnTo>
                  <a:pt x="123387" y="33923"/>
                </a:lnTo>
                <a:lnTo>
                  <a:pt x="88612" y="58434"/>
                </a:lnTo>
                <a:lnTo>
                  <a:pt x="58585" y="88377"/>
                </a:lnTo>
                <a:lnTo>
                  <a:pt x="34007" y="123048"/>
                </a:lnTo>
                <a:lnTo>
                  <a:pt x="15582" y="161746"/>
                </a:lnTo>
                <a:lnTo>
                  <a:pt x="4012" y="203768"/>
                </a:lnTo>
                <a:lnTo>
                  <a:pt x="0" y="248411"/>
                </a:lnTo>
                <a:lnTo>
                  <a:pt x="4012" y="293055"/>
                </a:lnTo>
                <a:lnTo>
                  <a:pt x="15582" y="335077"/>
                </a:lnTo>
                <a:lnTo>
                  <a:pt x="34007" y="373775"/>
                </a:lnTo>
                <a:lnTo>
                  <a:pt x="58585" y="408446"/>
                </a:lnTo>
                <a:lnTo>
                  <a:pt x="88612" y="438389"/>
                </a:lnTo>
                <a:lnTo>
                  <a:pt x="123387" y="462900"/>
                </a:lnTo>
                <a:lnTo>
                  <a:pt x="162207" y="481278"/>
                </a:lnTo>
                <a:lnTo>
                  <a:pt x="204370" y="492820"/>
                </a:lnTo>
                <a:lnTo>
                  <a:pt x="249174" y="496823"/>
                </a:lnTo>
                <a:lnTo>
                  <a:pt x="293977" y="492820"/>
                </a:lnTo>
                <a:lnTo>
                  <a:pt x="336140" y="481278"/>
                </a:lnTo>
                <a:lnTo>
                  <a:pt x="374960" y="462900"/>
                </a:lnTo>
                <a:lnTo>
                  <a:pt x="409735" y="438389"/>
                </a:lnTo>
                <a:lnTo>
                  <a:pt x="439762" y="408446"/>
                </a:lnTo>
                <a:lnTo>
                  <a:pt x="464340" y="373775"/>
                </a:lnTo>
                <a:lnTo>
                  <a:pt x="482765" y="335077"/>
                </a:lnTo>
                <a:lnTo>
                  <a:pt x="494335" y="293055"/>
                </a:lnTo>
                <a:lnTo>
                  <a:pt x="498348" y="248411"/>
                </a:lnTo>
                <a:lnTo>
                  <a:pt x="494335" y="203768"/>
                </a:lnTo>
                <a:lnTo>
                  <a:pt x="482765" y="161746"/>
                </a:lnTo>
                <a:lnTo>
                  <a:pt x="464340" y="123048"/>
                </a:lnTo>
                <a:lnTo>
                  <a:pt x="439762" y="88377"/>
                </a:lnTo>
                <a:lnTo>
                  <a:pt x="409735" y="58434"/>
                </a:lnTo>
                <a:lnTo>
                  <a:pt x="374960" y="33923"/>
                </a:lnTo>
                <a:lnTo>
                  <a:pt x="336140" y="15545"/>
                </a:lnTo>
                <a:lnTo>
                  <a:pt x="293977" y="4003"/>
                </a:lnTo>
                <a:lnTo>
                  <a:pt x="249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74947" y="6865619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4">
                <a:moveTo>
                  <a:pt x="0" y="248411"/>
                </a:moveTo>
                <a:lnTo>
                  <a:pt x="4012" y="203768"/>
                </a:lnTo>
                <a:lnTo>
                  <a:pt x="15582" y="161746"/>
                </a:lnTo>
                <a:lnTo>
                  <a:pt x="34007" y="123048"/>
                </a:lnTo>
                <a:lnTo>
                  <a:pt x="58585" y="88377"/>
                </a:lnTo>
                <a:lnTo>
                  <a:pt x="88612" y="58434"/>
                </a:lnTo>
                <a:lnTo>
                  <a:pt x="123387" y="33923"/>
                </a:lnTo>
                <a:lnTo>
                  <a:pt x="162207" y="15545"/>
                </a:lnTo>
                <a:lnTo>
                  <a:pt x="204370" y="4003"/>
                </a:lnTo>
                <a:lnTo>
                  <a:pt x="249174" y="0"/>
                </a:lnTo>
                <a:lnTo>
                  <a:pt x="293977" y="4003"/>
                </a:lnTo>
                <a:lnTo>
                  <a:pt x="336140" y="15545"/>
                </a:lnTo>
                <a:lnTo>
                  <a:pt x="374960" y="33923"/>
                </a:lnTo>
                <a:lnTo>
                  <a:pt x="409735" y="58434"/>
                </a:lnTo>
                <a:lnTo>
                  <a:pt x="439762" y="88377"/>
                </a:lnTo>
                <a:lnTo>
                  <a:pt x="464340" y="123048"/>
                </a:lnTo>
                <a:lnTo>
                  <a:pt x="482765" y="161746"/>
                </a:lnTo>
                <a:lnTo>
                  <a:pt x="494335" y="203768"/>
                </a:lnTo>
                <a:lnTo>
                  <a:pt x="498348" y="248411"/>
                </a:lnTo>
                <a:lnTo>
                  <a:pt x="494335" y="293055"/>
                </a:lnTo>
                <a:lnTo>
                  <a:pt x="482765" y="335077"/>
                </a:lnTo>
                <a:lnTo>
                  <a:pt x="464340" y="373775"/>
                </a:lnTo>
                <a:lnTo>
                  <a:pt x="439762" y="408446"/>
                </a:lnTo>
                <a:lnTo>
                  <a:pt x="409735" y="438389"/>
                </a:lnTo>
                <a:lnTo>
                  <a:pt x="374960" y="462900"/>
                </a:lnTo>
                <a:lnTo>
                  <a:pt x="336140" y="481278"/>
                </a:lnTo>
                <a:lnTo>
                  <a:pt x="293977" y="492820"/>
                </a:lnTo>
                <a:lnTo>
                  <a:pt x="249174" y="496823"/>
                </a:lnTo>
                <a:lnTo>
                  <a:pt x="204370" y="492820"/>
                </a:lnTo>
                <a:lnTo>
                  <a:pt x="162207" y="481278"/>
                </a:lnTo>
                <a:lnTo>
                  <a:pt x="123387" y="462900"/>
                </a:lnTo>
                <a:lnTo>
                  <a:pt x="88612" y="438389"/>
                </a:lnTo>
                <a:lnTo>
                  <a:pt x="58585" y="408446"/>
                </a:lnTo>
                <a:lnTo>
                  <a:pt x="34007" y="373775"/>
                </a:lnTo>
                <a:lnTo>
                  <a:pt x="15582" y="335077"/>
                </a:lnTo>
                <a:lnTo>
                  <a:pt x="4012" y="293055"/>
                </a:lnTo>
                <a:lnTo>
                  <a:pt x="0" y="248411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74364" y="8170165"/>
            <a:ext cx="11501120" cy="796290"/>
          </a:xfrm>
          <a:custGeom>
            <a:avLst/>
            <a:gdLst/>
            <a:ahLst/>
            <a:cxnLst/>
            <a:rect l="l" t="t" r="r" b="b"/>
            <a:pathLst>
              <a:path w="5750559" h="398145">
                <a:moveTo>
                  <a:pt x="0" y="397764"/>
                </a:moveTo>
                <a:lnTo>
                  <a:pt x="5750052" y="397764"/>
                </a:lnTo>
                <a:lnTo>
                  <a:pt x="5750052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74364" y="8170165"/>
            <a:ext cx="11501120" cy="796290"/>
          </a:xfrm>
          <a:custGeom>
            <a:avLst/>
            <a:gdLst/>
            <a:ahLst/>
            <a:cxnLst/>
            <a:rect l="l" t="t" r="r" b="b"/>
            <a:pathLst>
              <a:path w="5750559" h="398145">
                <a:moveTo>
                  <a:pt x="0" y="397764"/>
                </a:moveTo>
                <a:lnTo>
                  <a:pt x="5750052" y="397764"/>
                </a:lnTo>
                <a:lnTo>
                  <a:pt x="5750052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78885" y="3535935"/>
            <a:ext cx="10687050" cy="53860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461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Selecting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features, </a:t>
            </a:r>
            <a:r>
              <a:rPr sz="2400" dirty="0">
                <a:solidFill>
                  <a:srgbClr val="FFFFFF"/>
                </a:solidFill>
                <a:cs typeface="Calibri"/>
              </a:rPr>
              <a:t>building and optimizing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classifiers using </a:t>
            </a:r>
            <a:r>
              <a:rPr sz="2400" dirty="0">
                <a:solidFill>
                  <a:srgbClr val="FFFFFF"/>
                </a:solidFill>
                <a:cs typeface="Calibri"/>
              </a:rPr>
              <a:t>ML</a:t>
            </a:r>
            <a:r>
              <a:rPr sz="2400" spc="-25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techniques</a:t>
            </a:r>
            <a:endParaRPr sz="2400">
              <a:solidFill>
                <a:prstClr val="black"/>
              </a:solidFill>
              <a:cs typeface="Calibri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0"/>
              </a:spcBef>
            </a:pPr>
            <a:endParaRPr sz="3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6110"/>
            <a:r>
              <a:rPr sz="2400" spc="-20" dirty="0">
                <a:solidFill>
                  <a:srgbClr val="FFFFFF"/>
                </a:solidFill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cs typeface="Calibri"/>
              </a:rPr>
              <a:t>mining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using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state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cs typeface="Calibri"/>
              </a:rPr>
              <a:t>the art</a:t>
            </a:r>
            <a:r>
              <a:rPr sz="2400" spc="-12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methods</a:t>
            </a:r>
            <a:endParaRPr sz="2400">
              <a:solidFill>
                <a:prstClr val="black"/>
              </a:solidFill>
              <a:cs typeface="Calibri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90"/>
              </a:spcBef>
            </a:pPr>
            <a:endParaRPr sz="3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01370"/>
            <a:r>
              <a:rPr sz="2400" spc="-10" dirty="0">
                <a:solidFill>
                  <a:srgbClr val="FFFFFF"/>
                </a:solidFill>
                <a:cs typeface="Calibri"/>
              </a:rPr>
              <a:t>Extending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company’s data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with third </a:t>
            </a:r>
            <a:r>
              <a:rPr sz="2400" dirty="0">
                <a:solidFill>
                  <a:srgbClr val="FFFFFF"/>
                </a:solidFill>
                <a:cs typeface="Calibri"/>
              </a:rPr>
              <a:t>party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sources of information when</a:t>
            </a:r>
            <a:r>
              <a:rPr sz="2400" spc="-12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cs typeface="Calibri"/>
              </a:rPr>
              <a:t>needed</a:t>
            </a:r>
            <a:endParaRPr sz="2400">
              <a:solidFill>
                <a:prstClr val="black"/>
              </a:solidFill>
              <a:cs typeface="Calibri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0"/>
              </a:spcBef>
            </a:pPr>
            <a:endParaRPr sz="3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6110"/>
            <a:r>
              <a:rPr sz="2400" spc="-10" dirty="0">
                <a:solidFill>
                  <a:srgbClr val="FFFFFF"/>
                </a:solidFill>
                <a:cs typeface="Calibri"/>
              </a:rPr>
              <a:t>Processing, cleansing </a:t>
            </a:r>
            <a:r>
              <a:rPr sz="2400" dirty="0">
                <a:solidFill>
                  <a:srgbClr val="FFFFFF"/>
                </a:solidFill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verifying </a:t>
            </a:r>
            <a:r>
              <a:rPr sz="2400" dirty="0">
                <a:solidFill>
                  <a:srgbClr val="FFFFFF"/>
                </a:solidFill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integrity of </a:t>
            </a:r>
            <a:r>
              <a:rPr sz="2400" spc="-20" dirty="0">
                <a:solidFill>
                  <a:srgbClr val="FFFFFF"/>
                </a:solidFill>
                <a:cs typeface="Calibri"/>
              </a:rPr>
              <a:t>data for</a:t>
            </a:r>
            <a:r>
              <a:rPr sz="2400" spc="-13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analysis</a:t>
            </a:r>
            <a:endParaRPr sz="2400">
              <a:solidFill>
                <a:prstClr val="black"/>
              </a:solidFill>
              <a:cs typeface="Calibri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3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0"/>
            <a:r>
              <a:rPr sz="2400" spc="-10" dirty="0">
                <a:solidFill>
                  <a:srgbClr val="FFFFFF"/>
                </a:solidFill>
                <a:cs typeface="Calibri"/>
              </a:rPr>
              <a:t>Building predictive </a:t>
            </a:r>
            <a:r>
              <a:rPr sz="2400" dirty="0">
                <a:solidFill>
                  <a:srgbClr val="FFFFFF"/>
                </a:solidFill>
                <a:cs typeface="Calibri"/>
              </a:rPr>
              <a:t>models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using </a:t>
            </a:r>
            <a:r>
              <a:rPr sz="2400" dirty="0">
                <a:solidFill>
                  <a:srgbClr val="FFFFFF"/>
                </a:solidFill>
                <a:cs typeface="Calibri"/>
              </a:rPr>
              <a:t>ML</a:t>
            </a:r>
            <a:r>
              <a:rPr sz="2400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algorithms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04973" y="8060435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4">
                <a:moveTo>
                  <a:pt x="249174" y="0"/>
                </a:moveTo>
                <a:lnTo>
                  <a:pt x="204370" y="4002"/>
                </a:lnTo>
                <a:lnTo>
                  <a:pt x="162207" y="15540"/>
                </a:lnTo>
                <a:lnTo>
                  <a:pt x="123387" y="33914"/>
                </a:lnTo>
                <a:lnTo>
                  <a:pt x="88612" y="58422"/>
                </a:lnTo>
                <a:lnTo>
                  <a:pt x="58585" y="88361"/>
                </a:lnTo>
                <a:lnTo>
                  <a:pt x="34007" y="123031"/>
                </a:lnTo>
                <a:lnTo>
                  <a:pt x="15582" y="161731"/>
                </a:lnTo>
                <a:lnTo>
                  <a:pt x="4012" y="203758"/>
                </a:lnTo>
                <a:lnTo>
                  <a:pt x="0" y="248411"/>
                </a:lnTo>
                <a:lnTo>
                  <a:pt x="4012" y="293065"/>
                </a:lnTo>
                <a:lnTo>
                  <a:pt x="15582" y="335092"/>
                </a:lnTo>
                <a:lnTo>
                  <a:pt x="34007" y="373792"/>
                </a:lnTo>
                <a:lnTo>
                  <a:pt x="58585" y="408462"/>
                </a:lnTo>
                <a:lnTo>
                  <a:pt x="88612" y="438401"/>
                </a:lnTo>
                <a:lnTo>
                  <a:pt x="123387" y="462909"/>
                </a:lnTo>
                <a:lnTo>
                  <a:pt x="162207" y="481283"/>
                </a:lnTo>
                <a:lnTo>
                  <a:pt x="204370" y="492821"/>
                </a:lnTo>
                <a:lnTo>
                  <a:pt x="249174" y="496823"/>
                </a:lnTo>
                <a:lnTo>
                  <a:pt x="293977" y="492821"/>
                </a:lnTo>
                <a:lnTo>
                  <a:pt x="336140" y="481283"/>
                </a:lnTo>
                <a:lnTo>
                  <a:pt x="374960" y="462909"/>
                </a:lnTo>
                <a:lnTo>
                  <a:pt x="409735" y="438401"/>
                </a:lnTo>
                <a:lnTo>
                  <a:pt x="439762" y="408462"/>
                </a:lnTo>
                <a:lnTo>
                  <a:pt x="464340" y="373792"/>
                </a:lnTo>
                <a:lnTo>
                  <a:pt x="482765" y="335092"/>
                </a:lnTo>
                <a:lnTo>
                  <a:pt x="494335" y="293065"/>
                </a:lnTo>
                <a:lnTo>
                  <a:pt x="498347" y="248411"/>
                </a:lnTo>
                <a:lnTo>
                  <a:pt x="494335" y="203758"/>
                </a:lnTo>
                <a:lnTo>
                  <a:pt x="482765" y="161731"/>
                </a:lnTo>
                <a:lnTo>
                  <a:pt x="464340" y="123031"/>
                </a:lnTo>
                <a:lnTo>
                  <a:pt x="439762" y="88361"/>
                </a:lnTo>
                <a:lnTo>
                  <a:pt x="409735" y="58422"/>
                </a:lnTo>
                <a:lnTo>
                  <a:pt x="374960" y="33914"/>
                </a:lnTo>
                <a:lnTo>
                  <a:pt x="336140" y="15540"/>
                </a:lnTo>
                <a:lnTo>
                  <a:pt x="293977" y="4002"/>
                </a:lnTo>
                <a:lnTo>
                  <a:pt x="249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04973" y="8060435"/>
            <a:ext cx="996950" cy="994410"/>
          </a:xfrm>
          <a:custGeom>
            <a:avLst/>
            <a:gdLst/>
            <a:ahLst/>
            <a:cxnLst/>
            <a:rect l="l" t="t" r="r" b="b"/>
            <a:pathLst>
              <a:path w="498475" h="497204">
                <a:moveTo>
                  <a:pt x="0" y="248411"/>
                </a:moveTo>
                <a:lnTo>
                  <a:pt x="4012" y="203758"/>
                </a:lnTo>
                <a:lnTo>
                  <a:pt x="15582" y="161731"/>
                </a:lnTo>
                <a:lnTo>
                  <a:pt x="34007" y="123031"/>
                </a:lnTo>
                <a:lnTo>
                  <a:pt x="58585" y="88361"/>
                </a:lnTo>
                <a:lnTo>
                  <a:pt x="88612" y="58422"/>
                </a:lnTo>
                <a:lnTo>
                  <a:pt x="123387" y="33914"/>
                </a:lnTo>
                <a:lnTo>
                  <a:pt x="162207" y="15540"/>
                </a:lnTo>
                <a:lnTo>
                  <a:pt x="204370" y="4002"/>
                </a:lnTo>
                <a:lnTo>
                  <a:pt x="249174" y="0"/>
                </a:lnTo>
                <a:lnTo>
                  <a:pt x="293977" y="4002"/>
                </a:lnTo>
                <a:lnTo>
                  <a:pt x="336140" y="15540"/>
                </a:lnTo>
                <a:lnTo>
                  <a:pt x="374960" y="33914"/>
                </a:lnTo>
                <a:lnTo>
                  <a:pt x="409735" y="58422"/>
                </a:lnTo>
                <a:lnTo>
                  <a:pt x="439762" y="88361"/>
                </a:lnTo>
                <a:lnTo>
                  <a:pt x="464340" y="123031"/>
                </a:lnTo>
                <a:lnTo>
                  <a:pt x="482765" y="161731"/>
                </a:lnTo>
                <a:lnTo>
                  <a:pt x="494335" y="203758"/>
                </a:lnTo>
                <a:lnTo>
                  <a:pt x="498347" y="248411"/>
                </a:lnTo>
                <a:lnTo>
                  <a:pt x="494335" y="293065"/>
                </a:lnTo>
                <a:lnTo>
                  <a:pt x="482765" y="335092"/>
                </a:lnTo>
                <a:lnTo>
                  <a:pt x="464340" y="373792"/>
                </a:lnTo>
                <a:lnTo>
                  <a:pt x="439762" y="408462"/>
                </a:lnTo>
                <a:lnTo>
                  <a:pt x="409735" y="438401"/>
                </a:lnTo>
                <a:lnTo>
                  <a:pt x="374960" y="462909"/>
                </a:lnTo>
                <a:lnTo>
                  <a:pt x="336140" y="481283"/>
                </a:lnTo>
                <a:lnTo>
                  <a:pt x="293977" y="492821"/>
                </a:lnTo>
                <a:lnTo>
                  <a:pt x="249174" y="496823"/>
                </a:lnTo>
                <a:lnTo>
                  <a:pt x="204370" y="492821"/>
                </a:lnTo>
                <a:lnTo>
                  <a:pt x="162207" y="481283"/>
                </a:lnTo>
                <a:lnTo>
                  <a:pt x="123387" y="462909"/>
                </a:lnTo>
                <a:lnTo>
                  <a:pt x="88612" y="438401"/>
                </a:lnTo>
                <a:lnTo>
                  <a:pt x="58585" y="408462"/>
                </a:lnTo>
                <a:lnTo>
                  <a:pt x="34007" y="373792"/>
                </a:lnTo>
                <a:lnTo>
                  <a:pt x="15582" y="335092"/>
                </a:lnTo>
                <a:lnTo>
                  <a:pt x="4012" y="293065"/>
                </a:lnTo>
                <a:lnTo>
                  <a:pt x="0" y="248411"/>
                </a:lnTo>
                <a:close/>
              </a:path>
            </a:pathLst>
          </a:custGeom>
          <a:ln w="25908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3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8689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10" dirty="0">
                <a:solidFill>
                  <a:srgbClr val="095A82"/>
                </a:solidFill>
              </a:rPr>
              <a:t>Skills Acquired by a </a:t>
            </a:r>
            <a:r>
              <a:rPr lang="en-IN" sz="5600" spc="-20" dirty="0">
                <a:solidFill>
                  <a:srgbClr val="095A82"/>
                </a:solidFill>
              </a:rPr>
              <a:t>Data</a:t>
            </a:r>
            <a:r>
              <a:rPr lang="en-IN" sz="5600" spc="120" dirty="0">
                <a:solidFill>
                  <a:srgbClr val="095A82"/>
                </a:solidFill>
              </a:rPr>
              <a:t> </a:t>
            </a:r>
            <a:r>
              <a:rPr lang="en-IN" sz="5600" spc="-10" dirty="0">
                <a:solidFill>
                  <a:srgbClr val="095A82"/>
                </a:solidFill>
              </a:rPr>
              <a:t>Scientist</a:t>
            </a:r>
            <a:endParaRPr sz="5600" dirty="0"/>
          </a:p>
        </p:txBody>
      </p:sp>
      <p:sp>
        <p:nvSpPr>
          <p:cNvPr id="5" name="object 15"/>
          <p:cNvSpPr/>
          <p:nvPr/>
        </p:nvSpPr>
        <p:spPr>
          <a:xfrm>
            <a:off x="3816096" y="1853183"/>
            <a:ext cx="10969752" cy="7729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>
                <a:solidFill>
                  <a:prstClr val="black"/>
                </a:solidFill>
              </a:rPr>
              <a:t>Machine </a:t>
            </a:r>
            <a:r>
              <a:rPr lang="en-IN" spc="-5" dirty="0" smtClean="0">
                <a:solidFill>
                  <a:prstClr val="black"/>
                </a:solidFill>
              </a:rPr>
              <a:t>Learning</a:t>
            </a:r>
            <a:endParaRPr lang="en-IN" spc="-5" dirty="0">
              <a:solidFill>
                <a:prstClr val="black"/>
              </a:solidFill>
            </a:endParaRPr>
          </a:p>
        </p:txBody>
      </p:sp>
      <p:sp>
        <p:nvSpPr>
          <p:cNvPr id="10" name="object 3"/>
          <p:cNvSpPr/>
          <p:nvPr/>
        </p:nvSpPr>
        <p:spPr>
          <a:xfrm>
            <a:off x="1946148" y="70180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7104887" y="0"/>
                </a:moveTo>
                <a:lnTo>
                  <a:pt x="94487" y="0"/>
                </a:lnTo>
                <a:lnTo>
                  <a:pt x="57708" y="7423"/>
                </a:lnTo>
                <a:lnTo>
                  <a:pt x="27674" y="27670"/>
                </a:lnTo>
                <a:lnTo>
                  <a:pt x="7425" y="57703"/>
                </a:lnTo>
                <a:lnTo>
                  <a:pt x="0" y="94487"/>
                </a:lnTo>
                <a:lnTo>
                  <a:pt x="0" y="472439"/>
                </a:lnTo>
                <a:lnTo>
                  <a:pt x="7425" y="509219"/>
                </a:lnTo>
                <a:lnTo>
                  <a:pt x="27674" y="539253"/>
                </a:lnTo>
                <a:lnTo>
                  <a:pt x="57708" y="559502"/>
                </a:lnTo>
                <a:lnTo>
                  <a:pt x="94487" y="566927"/>
                </a:lnTo>
                <a:lnTo>
                  <a:pt x="7104887" y="566927"/>
                </a:lnTo>
                <a:lnTo>
                  <a:pt x="7141672" y="559502"/>
                </a:lnTo>
                <a:lnTo>
                  <a:pt x="7171705" y="539253"/>
                </a:lnTo>
                <a:lnTo>
                  <a:pt x="7191952" y="509219"/>
                </a:lnTo>
                <a:lnTo>
                  <a:pt x="7199376" y="472439"/>
                </a:lnTo>
                <a:lnTo>
                  <a:pt x="7199376" y="94487"/>
                </a:lnTo>
                <a:lnTo>
                  <a:pt x="7191952" y="57703"/>
                </a:lnTo>
                <a:lnTo>
                  <a:pt x="7171705" y="27670"/>
                </a:lnTo>
                <a:lnTo>
                  <a:pt x="7141672" y="7423"/>
                </a:lnTo>
                <a:lnTo>
                  <a:pt x="7104887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2697732" y="7306971"/>
            <a:ext cx="12885420" cy="94384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800" dirty="0">
                <a:solidFill>
                  <a:srgbClr val="095A82"/>
                </a:solidFill>
                <a:cs typeface="Calibri"/>
              </a:rPr>
              <a:t>Now </a:t>
            </a:r>
            <a:r>
              <a:rPr lang="en-IN" sz="2800" spc="-15" dirty="0">
                <a:solidFill>
                  <a:srgbClr val="095A82"/>
                </a:solidFill>
                <a:cs typeface="Calibri"/>
              </a:rPr>
              <a:t>let’s </a:t>
            </a:r>
            <a:r>
              <a:rPr lang="en-IN" sz="2800" spc="-10" dirty="0">
                <a:solidFill>
                  <a:srgbClr val="095A82"/>
                </a:solidFill>
                <a:cs typeface="Calibri"/>
              </a:rPr>
              <a:t>understand </a:t>
            </a:r>
            <a:r>
              <a:rPr lang="en-IN" sz="2800" spc="-5" dirty="0">
                <a:solidFill>
                  <a:srgbClr val="095A82"/>
                </a:solidFill>
                <a:cs typeface="Calibri"/>
              </a:rPr>
              <a:t>what </a:t>
            </a:r>
            <a:r>
              <a:rPr lang="en-IN" sz="2800" dirty="0">
                <a:solidFill>
                  <a:srgbClr val="095A82"/>
                </a:solidFill>
                <a:cs typeface="Calibri"/>
              </a:rPr>
              <a:t>Machine </a:t>
            </a:r>
            <a:r>
              <a:rPr lang="en-IN" sz="2800" spc="-5" dirty="0">
                <a:solidFill>
                  <a:srgbClr val="095A82"/>
                </a:solidFill>
                <a:cs typeface="Calibri"/>
              </a:rPr>
              <a:t>Learning </a:t>
            </a:r>
            <a:r>
              <a:rPr lang="en-IN" sz="2800" dirty="0">
                <a:solidFill>
                  <a:srgbClr val="095A82"/>
                </a:solidFill>
                <a:cs typeface="Calibri"/>
              </a:rPr>
              <a:t>is all</a:t>
            </a:r>
            <a:r>
              <a:rPr lang="en-IN" sz="2800" spc="-75" dirty="0">
                <a:solidFill>
                  <a:srgbClr val="095A82"/>
                </a:solidFill>
                <a:cs typeface="Calibri"/>
              </a:rPr>
              <a:t> </a:t>
            </a:r>
            <a:r>
              <a:rPr lang="en-IN" sz="2800" dirty="0">
                <a:solidFill>
                  <a:srgbClr val="095A82"/>
                </a:solidFill>
                <a:cs typeface="Calibri"/>
              </a:rPr>
              <a:t>about</a:t>
            </a:r>
            <a:endParaRPr lang="en-IN" sz="2800" dirty="0">
              <a:cs typeface="Calibri"/>
            </a:endParaRPr>
          </a:p>
          <a:p>
            <a:pPr marL="25400">
              <a:spcBef>
                <a:spcPts val="200"/>
              </a:spcBef>
            </a:pPr>
            <a:endParaRPr sz="3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2098548" y="71704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0" y="94487"/>
                </a:moveTo>
                <a:lnTo>
                  <a:pt x="7425" y="57703"/>
                </a:lnTo>
                <a:lnTo>
                  <a:pt x="27674" y="27670"/>
                </a:lnTo>
                <a:lnTo>
                  <a:pt x="57708" y="7423"/>
                </a:lnTo>
                <a:lnTo>
                  <a:pt x="94487" y="0"/>
                </a:lnTo>
                <a:lnTo>
                  <a:pt x="7104887" y="0"/>
                </a:lnTo>
                <a:lnTo>
                  <a:pt x="7141672" y="7423"/>
                </a:lnTo>
                <a:lnTo>
                  <a:pt x="7171705" y="27670"/>
                </a:lnTo>
                <a:lnTo>
                  <a:pt x="7191952" y="57703"/>
                </a:lnTo>
                <a:lnTo>
                  <a:pt x="7199376" y="94487"/>
                </a:lnTo>
                <a:lnTo>
                  <a:pt x="7199376" y="472439"/>
                </a:lnTo>
                <a:lnTo>
                  <a:pt x="7191952" y="509219"/>
                </a:lnTo>
                <a:lnTo>
                  <a:pt x="7171705" y="539253"/>
                </a:lnTo>
                <a:lnTo>
                  <a:pt x="7141672" y="559502"/>
                </a:lnTo>
                <a:lnTo>
                  <a:pt x="7104887" y="566927"/>
                </a:lnTo>
                <a:lnTo>
                  <a:pt x="94487" y="566927"/>
                </a:lnTo>
                <a:lnTo>
                  <a:pt x="57708" y="559502"/>
                </a:lnTo>
                <a:lnTo>
                  <a:pt x="27674" y="539253"/>
                </a:lnTo>
                <a:lnTo>
                  <a:pt x="7425" y="509219"/>
                </a:lnTo>
                <a:lnTo>
                  <a:pt x="0" y="472439"/>
                </a:lnTo>
                <a:lnTo>
                  <a:pt x="0" y="94487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0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3162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latin typeface="Calibri"/>
                <a:cs typeface="Calibri"/>
              </a:rPr>
              <a:t>Machine</a:t>
            </a:r>
            <a:r>
              <a:rPr sz="5600" b="1" spc="-4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Learning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7788" y="3561589"/>
            <a:ext cx="3027680" cy="3023870"/>
          </a:xfrm>
          <a:custGeom>
            <a:avLst/>
            <a:gdLst/>
            <a:ahLst/>
            <a:cxnLst/>
            <a:rect l="l" t="t" r="r" b="b"/>
            <a:pathLst>
              <a:path w="1513839" h="1511935">
                <a:moveTo>
                  <a:pt x="0" y="755903"/>
                </a:moveTo>
                <a:lnTo>
                  <a:pt x="1488" y="708102"/>
                </a:lnTo>
                <a:lnTo>
                  <a:pt x="5894" y="661089"/>
                </a:lnTo>
                <a:lnTo>
                  <a:pt x="13129" y="614956"/>
                </a:lnTo>
                <a:lnTo>
                  <a:pt x="23105" y="569789"/>
                </a:lnTo>
                <a:lnTo>
                  <a:pt x="35733" y="525677"/>
                </a:lnTo>
                <a:lnTo>
                  <a:pt x="50924" y="482709"/>
                </a:lnTo>
                <a:lnTo>
                  <a:pt x="68590" y="440974"/>
                </a:lnTo>
                <a:lnTo>
                  <a:pt x="88643" y="400560"/>
                </a:lnTo>
                <a:lnTo>
                  <a:pt x="110993" y="361556"/>
                </a:lnTo>
                <a:lnTo>
                  <a:pt x="135552" y="324050"/>
                </a:lnTo>
                <a:lnTo>
                  <a:pt x="162232" y="288131"/>
                </a:lnTo>
                <a:lnTo>
                  <a:pt x="190943" y="253888"/>
                </a:lnTo>
                <a:lnTo>
                  <a:pt x="221599" y="221408"/>
                </a:lnTo>
                <a:lnTo>
                  <a:pt x="254109" y="190781"/>
                </a:lnTo>
                <a:lnTo>
                  <a:pt x="288385" y="162095"/>
                </a:lnTo>
                <a:lnTo>
                  <a:pt x="324339" y="135439"/>
                </a:lnTo>
                <a:lnTo>
                  <a:pt x="361882" y="110901"/>
                </a:lnTo>
                <a:lnTo>
                  <a:pt x="400926" y="88570"/>
                </a:lnTo>
                <a:lnTo>
                  <a:pt x="441381" y="68535"/>
                </a:lnTo>
                <a:lnTo>
                  <a:pt x="483160" y="50884"/>
                </a:lnTo>
                <a:lnTo>
                  <a:pt x="526174" y="35705"/>
                </a:lnTo>
                <a:lnTo>
                  <a:pt x="570334" y="23087"/>
                </a:lnTo>
                <a:lnTo>
                  <a:pt x="615552" y="13119"/>
                </a:lnTo>
                <a:lnTo>
                  <a:pt x="661739" y="5889"/>
                </a:lnTo>
                <a:lnTo>
                  <a:pt x="708806" y="1487"/>
                </a:lnTo>
                <a:lnTo>
                  <a:pt x="756665" y="0"/>
                </a:lnTo>
                <a:lnTo>
                  <a:pt x="804525" y="1487"/>
                </a:lnTo>
                <a:lnTo>
                  <a:pt x="851592" y="5889"/>
                </a:lnTo>
                <a:lnTo>
                  <a:pt x="897779" y="13119"/>
                </a:lnTo>
                <a:lnTo>
                  <a:pt x="942997" y="23087"/>
                </a:lnTo>
                <a:lnTo>
                  <a:pt x="987157" y="35705"/>
                </a:lnTo>
                <a:lnTo>
                  <a:pt x="1030171" y="50884"/>
                </a:lnTo>
                <a:lnTo>
                  <a:pt x="1071950" y="68535"/>
                </a:lnTo>
                <a:lnTo>
                  <a:pt x="1112405" y="88570"/>
                </a:lnTo>
                <a:lnTo>
                  <a:pt x="1151449" y="110901"/>
                </a:lnTo>
                <a:lnTo>
                  <a:pt x="1188992" y="135439"/>
                </a:lnTo>
                <a:lnTo>
                  <a:pt x="1224946" y="162095"/>
                </a:lnTo>
                <a:lnTo>
                  <a:pt x="1259222" y="190781"/>
                </a:lnTo>
                <a:lnTo>
                  <a:pt x="1291732" y="221408"/>
                </a:lnTo>
                <a:lnTo>
                  <a:pt x="1322388" y="253888"/>
                </a:lnTo>
                <a:lnTo>
                  <a:pt x="1351099" y="288131"/>
                </a:lnTo>
                <a:lnTo>
                  <a:pt x="1377779" y="324050"/>
                </a:lnTo>
                <a:lnTo>
                  <a:pt x="1402338" y="361556"/>
                </a:lnTo>
                <a:lnTo>
                  <a:pt x="1424688" y="400560"/>
                </a:lnTo>
                <a:lnTo>
                  <a:pt x="1444741" y="440974"/>
                </a:lnTo>
                <a:lnTo>
                  <a:pt x="1462407" y="482709"/>
                </a:lnTo>
                <a:lnTo>
                  <a:pt x="1477598" y="525677"/>
                </a:lnTo>
                <a:lnTo>
                  <a:pt x="1490226" y="569789"/>
                </a:lnTo>
                <a:lnTo>
                  <a:pt x="1500202" y="614956"/>
                </a:lnTo>
                <a:lnTo>
                  <a:pt x="1507437" y="661089"/>
                </a:lnTo>
                <a:lnTo>
                  <a:pt x="1511843" y="708102"/>
                </a:lnTo>
                <a:lnTo>
                  <a:pt x="1513331" y="755903"/>
                </a:lnTo>
                <a:lnTo>
                  <a:pt x="1511843" y="803705"/>
                </a:lnTo>
                <a:lnTo>
                  <a:pt x="1507437" y="850718"/>
                </a:lnTo>
                <a:lnTo>
                  <a:pt x="1500202" y="896851"/>
                </a:lnTo>
                <a:lnTo>
                  <a:pt x="1490226" y="942018"/>
                </a:lnTo>
                <a:lnTo>
                  <a:pt x="1477598" y="986130"/>
                </a:lnTo>
                <a:lnTo>
                  <a:pt x="1462407" y="1029098"/>
                </a:lnTo>
                <a:lnTo>
                  <a:pt x="1444741" y="1070833"/>
                </a:lnTo>
                <a:lnTo>
                  <a:pt x="1424688" y="1111247"/>
                </a:lnTo>
                <a:lnTo>
                  <a:pt x="1402338" y="1150251"/>
                </a:lnTo>
                <a:lnTo>
                  <a:pt x="1377779" y="1187757"/>
                </a:lnTo>
                <a:lnTo>
                  <a:pt x="1351099" y="1223676"/>
                </a:lnTo>
                <a:lnTo>
                  <a:pt x="1322388" y="1257919"/>
                </a:lnTo>
                <a:lnTo>
                  <a:pt x="1291732" y="1290399"/>
                </a:lnTo>
                <a:lnTo>
                  <a:pt x="1259222" y="1321026"/>
                </a:lnTo>
                <a:lnTo>
                  <a:pt x="1224946" y="1349712"/>
                </a:lnTo>
                <a:lnTo>
                  <a:pt x="1188992" y="1376368"/>
                </a:lnTo>
                <a:lnTo>
                  <a:pt x="1151449" y="1400906"/>
                </a:lnTo>
                <a:lnTo>
                  <a:pt x="1112405" y="1423237"/>
                </a:lnTo>
                <a:lnTo>
                  <a:pt x="1071950" y="1443272"/>
                </a:lnTo>
                <a:lnTo>
                  <a:pt x="1030171" y="1460923"/>
                </a:lnTo>
                <a:lnTo>
                  <a:pt x="987157" y="1476102"/>
                </a:lnTo>
                <a:lnTo>
                  <a:pt x="942997" y="1488720"/>
                </a:lnTo>
                <a:lnTo>
                  <a:pt x="897779" y="1498688"/>
                </a:lnTo>
                <a:lnTo>
                  <a:pt x="851592" y="1505918"/>
                </a:lnTo>
                <a:lnTo>
                  <a:pt x="804525" y="1510320"/>
                </a:lnTo>
                <a:lnTo>
                  <a:pt x="756665" y="1511807"/>
                </a:lnTo>
                <a:lnTo>
                  <a:pt x="708806" y="1510320"/>
                </a:lnTo>
                <a:lnTo>
                  <a:pt x="661739" y="1505918"/>
                </a:lnTo>
                <a:lnTo>
                  <a:pt x="615552" y="1498688"/>
                </a:lnTo>
                <a:lnTo>
                  <a:pt x="570334" y="1488720"/>
                </a:lnTo>
                <a:lnTo>
                  <a:pt x="526174" y="1476102"/>
                </a:lnTo>
                <a:lnTo>
                  <a:pt x="483160" y="1460923"/>
                </a:lnTo>
                <a:lnTo>
                  <a:pt x="441381" y="1443272"/>
                </a:lnTo>
                <a:lnTo>
                  <a:pt x="400926" y="1423237"/>
                </a:lnTo>
                <a:lnTo>
                  <a:pt x="361882" y="1400906"/>
                </a:lnTo>
                <a:lnTo>
                  <a:pt x="324339" y="1376368"/>
                </a:lnTo>
                <a:lnTo>
                  <a:pt x="288385" y="1349712"/>
                </a:lnTo>
                <a:lnTo>
                  <a:pt x="254109" y="1321026"/>
                </a:lnTo>
                <a:lnTo>
                  <a:pt x="221599" y="1290399"/>
                </a:lnTo>
                <a:lnTo>
                  <a:pt x="190943" y="1257919"/>
                </a:lnTo>
                <a:lnTo>
                  <a:pt x="162232" y="1223676"/>
                </a:lnTo>
                <a:lnTo>
                  <a:pt x="135552" y="1187757"/>
                </a:lnTo>
                <a:lnTo>
                  <a:pt x="110993" y="1150251"/>
                </a:lnTo>
                <a:lnTo>
                  <a:pt x="88643" y="1111247"/>
                </a:lnTo>
                <a:lnTo>
                  <a:pt x="68590" y="1070833"/>
                </a:lnTo>
                <a:lnTo>
                  <a:pt x="50924" y="1029098"/>
                </a:lnTo>
                <a:lnTo>
                  <a:pt x="35733" y="986130"/>
                </a:lnTo>
                <a:lnTo>
                  <a:pt x="23105" y="942018"/>
                </a:lnTo>
                <a:lnTo>
                  <a:pt x="13129" y="896851"/>
                </a:lnTo>
                <a:lnTo>
                  <a:pt x="5894" y="850718"/>
                </a:lnTo>
                <a:lnTo>
                  <a:pt x="1488" y="803705"/>
                </a:lnTo>
                <a:lnTo>
                  <a:pt x="0" y="755903"/>
                </a:lnTo>
                <a:close/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5843014" y="9299447"/>
            <a:ext cx="6182868" cy="987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5873496" y="7208518"/>
            <a:ext cx="6126480" cy="2112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5875020" y="7210042"/>
            <a:ext cx="6126480" cy="2113280"/>
          </a:xfrm>
          <a:custGeom>
            <a:avLst/>
            <a:gdLst/>
            <a:ahLst/>
            <a:cxnLst/>
            <a:rect l="l" t="t" r="r" b="b"/>
            <a:pathLst>
              <a:path w="3063240" h="1056639">
                <a:moveTo>
                  <a:pt x="0" y="176021"/>
                </a:moveTo>
                <a:lnTo>
                  <a:pt x="6291" y="129248"/>
                </a:lnTo>
                <a:lnTo>
                  <a:pt x="24045" y="87206"/>
                </a:lnTo>
                <a:lnTo>
                  <a:pt x="51577" y="51577"/>
                </a:lnTo>
                <a:lnTo>
                  <a:pt x="87206" y="24045"/>
                </a:lnTo>
                <a:lnTo>
                  <a:pt x="129248" y="6291"/>
                </a:lnTo>
                <a:lnTo>
                  <a:pt x="176021" y="0"/>
                </a:lnTo>
                <a:lnTo>
                  <a:pt x="2887217" y="0"/>
                </a:lnTo>
                <a:lnTo>
                  <a:pt x="2933991" y="6291"/>
                </a:lnTo>
                <a:lnTo>
                  <a:pt x="2976033" y="24045"/>
                </a:lnTo>
                <a:lnTo>
                  <a:pt x="3011662" y="51577"/>
                </a:lnTo>
                <a:lnTo>
                  <a:pt x="3039194" y="87206"/>
                </a:lnTo>
                <a:lnTo>
                  <a:pt x="3056948" y="129248"/>
                </a:lnTo>
                <a:lnTo>
                  <a:pt x="3063240" y="176021"/>
                </a:lnTo>
                <a:lnTo>
                  <a:pt x="3063240" y="880109"/>
                </a:lnTo>
                <a:lnTo>
                  <a:pt x="3056948" y="926905"/>
                </a:lnTo>
                <a:lnTo>
                  <a:pt x="3039194" y="968953"/>
                </a:lnTo>
                <a:lnTo>
                  <a:pt x="3011662" y="1004577"/>
                </a:lnTo>
                <a:lnTo>
                  <a:pt x="2976033" y="1032100"/>
                </a:lnTo>
                <a:lnTo>
                  <a:pt x="2933991" y="1049844"/>
                </a:lnTo>
                <a:lnTo>
                  <a:pt x="2887217" y="1056132"/>
                </a:lnTo>
                <a:lnTo>
                  <a:pt x="176021" y="1056132"/>
                </a:lnTo>
                <a:lnTo>
                  <a:pt x="129248" y="1049844"/>
                </a:lnTo>
                <a:lnTo>
                  <a:pt x="87206" y="1032100"/>
                </a:lnTo>
                <a:lnTo>
                  <a:pt x="51577" y="1004577"/>
                </a:lnTo>
                <a:lnTo>
                  <a:pt x="24045" y="968953"/>
                </a:lnTo>
                <a:lnTo>
                  <a:pt x="6291" y="926905"/>
                </a:lnTo>
                <a:lnTo>
                  <a:pt x="0" y="880109"/>
                </a:lnTo>
                <a:lnTo>
                  <a:pt x="0" y="176021"/>
                </a:lnTo>
                <a:close/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7497571" y="6777734"/>
            <a:ext cx="287909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Learn </a:t>
            </a:r>
            <a:r>
              <a:rPr sz="2400" spc="-20" dirty="0">
                <a:solidFill>
                  <a:srgbClr val="006FC0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spc="-1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dataset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14059" y="6582156"/>
            <a:ext cx="6313170" cy="375920"/>
          </a:xfrm>
          <a:custGeom>
            <a:avLst/>
            <a:gdLst/>
            <a:ahLst/>
            <a:cxnLst/>
            <a:rect l="l" t="t" r="r" b="b"/>
            <a:pathLst>
              <a:path w="3156585" h="187960">
                <a:moveTo>
                  <a:pt x="0" y="187452"/>
                </a:moveTo>
                <a:lnTo>
                  <a:pt x="1226" y="150947"/>
                </a:lnTo>
                <a:lnTo>
                  <a:pt x="4571" y="121158"/>
                </a:lnTo>
                <a:lnTo>
                  <a:pt x="9536" y="101084"/>
                </a:lnTo>
                <a:lnTo>
                  <a:pt x="15620" y="93726"/>
                </a:lnTo>
                <a:lnTo>
                  <a:pt x="1562481" y="93726"/>
                </a:lnTo>
                <a:lnTo>
                  <a:pt x="1568565" y="86367"/>
                </a:lnTo>
                <a:lnTo>
                  <a:pt x="1573530" y="66294"/>
                </a:lnTo>
                <a:lnTo>
                  <a:pt x="1576875" y="36504"/>
                </a:lnTo>
                <a:lnTo>
                  <a:pt x="1578102" y="0"/>
                </a:lnTo>
                <a:lnTo>
                  <a:pt x="1579328" y="36504"/>
                </a:lnTo>
                <a:lnTo>
                  <a:pt x="1582674" y="66294"/>
                </a:lnTo>
                <a:lnTo>
                  <a:pt x="1587638" y="86367"/>
                </a:lnTo>
                <a:lnTo>
                  <a:pt x="1593722" y="93726"/>
                </a:lnTo>
                <a:lnTo>
                  <a:pt x="3140583" y="93726"/>
                </a:lnTo>
                <a:lnTo>
                  <a:pt x="3146667" y="101084"/>
                </a:lnTo>
                <a:lnTo>
                  <a:pt x="3151632" y="121158"/>
                </a:lnTo>
                <a:lnTo>
                  <a:pt x="3154977" y="150947"/>
                </a:lnTo>
                <a:lnTo>
                  <a:pt x="3156204" y="187452"/>
                </a:lnTo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7946134" y="3630166"/>
            <a:ext cx="2017800" cy="2874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8095488" y="3785614"/>
            <a:ext cx="1728216" cy="2572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" name="object 16"/>
          <p:cNvSpPr txBox="1"/>
          <p:nvPr/>
        </p:nvSpPr>
        <p:spPr>
          <a:xfrm>
            <a:off x="942034" y="1892961"/>
            <a:ext cx="15435580" cy="1409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Machine 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type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 artificial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intelligence (AI)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that provide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computers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ability to</a:t>
            </a:r>
            <a:r>
              <a:rPr sz="2800" spc="3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</a:t>
            </a:r>
            <a:endParaRPr sz="2800" dirty="0">
              <a:latin typeface="Calibri"/>
              <a:cs typeface="Calibri"/>
            </a:endParaRPr>
          </a:p>
          <a:p>
            <a:pPr marL="598170">
              <a:spcBef>
                <a:spcPts val="1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without being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explicitly</a:t>
            </a:r>
            <a:r>
              <a:rPr sz="2800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programmed.</a:t>
            </a:r>
            <a:endParaRPr sz="2800" dirty="0">
              <a:latin typeface="Calibri"/>
              <a:cs typeface="Calibri"/>
            </a:endParaRPr>
          </a:p>
          <a:p>
            <a:pPr marL="607060">
              <a:spcBef>
                <a:spcPts val="740"/>
              </a:spcBef>
            </a:pP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Problem Statement: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Determine the species 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80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flower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0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531622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20" dirty="0">
                <a:latin typeface="Calibri"/>
                <a:cs typeface="Calibri"/>
              </a:rPr>
              <a:t>Machine</a:t>
            </a:r>
            <a:r>
              <a:rPr sz="5600" b="1" spc="-4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Learning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7788" y="3561589"/>
            <a:ext cx="3027680" cy="3023870"/>
          </a:xfrm>
          <a:custGeom>
            <a:avLst/>
            <a:gdLst/>
            <a:ahLst/>
            <a:cxnLst/>
            <a:rect l="l" t="t" r="r" b="b"/>
            <a:pathLst>
              <a:path w="1513839" h="1511935">
                <a:moveTo>
                  <a:pt x="0" y="755903"/>
                </a:moveTo>
                <a:lnTo>
                  <a:pt x="1488" y="708102"/>
                </a:lnTo>
                <a:lnTo>
                  <a:pt x="5894" y="661089"/>
                </a:lnTo>
                <a:lnTo>
                  <a:pt x="13129" y="614956"/>
                </a:lnTo>
                <a:lnTo>
                  <a:pt x="23105" y="569789"/>
                </a:lnTo>
                <a:lnTo>
                  <a:pt x="35733" y="525677"/>
                </a:lnTo>
                <a:lnTo>
                  <a:pt x="50924" y="482709"/>
                </a:lnTo>
                <a:lnTo>
                  <a:pt x="68590" y="440974"/>
                </a:lnTo>
                <a:lnTo>
                  <a:pt x="88643" y="400560"/>
                </a:lnTo>
                <a:lnTo>
                  <a:pt x="110993" y="361556"/>
                </a:lnTo>
                <a:lnTo>
                  <a:pt x="135552" y="324050"/>
                </a:lnTo>
                <a:lnTo>
                  <a:pt x="162232" y="288131"/>
                </a:lnTo>
                <a:lnTo>
                  <a:pt x="190943" y="253888"/>
                </a:lnTo>
                <a:lnTo>
                  <a:pt x="221599" y="221408"/>
                </a:lnTo>
                <a:lnTo>
                  <a:pt x="254109" y="190781"/>
                </a:lnTo>
                <a:lnTo>
                  <a:pt x="288385" y="162095"/>
                </a:lnTo>
                <a:lnTo>
                  <a:pt x="324339" y="135439"/>
                </a:lnTo>
                <a:lnTo>
                  <a:pt x="361882" y="110901"/>
                </a:lnTo>
                <a:lnTo>
                  <a:pt x="400926" y="88570"/>
                </a:lnTo>
                <a:lnTo>
                  <a:pt x="441381" y="68535"/>
                </a:lnTo>
                <a:lnTo>
                  <a:pt x="483160" y="50884"/>
                </a:lnTo>
                <a:lnTo>
                  <a:pt x="526174" y="35705"/>
                </a:lnTo>
                <a:lnTo>
                  <a:pt x="570334" y="23087"/>
                </a:lnTo>
                <a:lnTo>
                  <a:pt x="615552" y="13119"/>
                </a:lnTo>
                <a:lnTo>
                  <a:pt x="661739" y="5889"/>
                </a:lnTo>
                <a:lnTo>
                  <a:pt x="708806" y="1487"/>
                </a:lnTo>
                <a:lnTo>
                  <a:pt x="756665" y="0"/>
                </a:lnTo>
                <a:lnTo>
                  <a:pt x="804525" y="1487"/>
                </a:lnTo>
                <a:lnTo>
                  <a:pt x="851592" y="5889"/>
                </a:lnTo>
                <a:lnTo>
                  <a:pt x="897779" y="13119"/>
                </a:lnTo>
                <a:lnTo>
                  <a:pt x="942997" y="23087"/>
                </a:lnTo>
                <a:lnTo>
                  <a:pt x="987157" y="35705"/>
                </a:lnTo>
                <a:lnTo>
                  <a:pt x="1030171" y="50884"/>
                </a:lnTo>
                <a:lnTo>
                  <a:pt x="1071950" y="68535"/>
                </a:lnTo>
                <a:lnTo>
                  <a:pt x="1112405" y="88570"/>
                </a:lnTo>
                <a:lnTo>
                  <a:pt x="1151449" y="110901"/>
                </a:lnTo>
                <a:lnTo>
                  <a:pt x="1188992" y="135439"/>
                </a:lnTo>
                <a:lnTo>
                  <a:pt x="1224946" y="162095"/>
                </a:lnTo>
                <a:lnTo>
                  <a:pt x="1259222" y="190781"/>
                </a:lnTo>
                <a:lnTo>
                  <a:pt x="1291732" y="221408"/>
                </a:lnTo>
                <a:lnTo>
                  <a:pt x="1322388" y="253888"/>
                </a:lnTo>
                <a:lnTo>
                  <a:pt x="1351099" y="288131"/>
                </a:lnTo>
                <a:lnTo>
                  <a:pt x="1377779" y="324050"/>
                </a:lnTo>
                <a:lnTo>
                  <a:pt x="1402338" y="361556"/>
                </a:lnTo>
                <a:lnTo>
                  <a:pt x="1424688" y="400560"/>
                </a:lnTo>
                <a:lnTo>
                  <a:pt x="1444741" y="440974"/>
                </a:lnTo>
                <a:lnTo>
                  <a:pt x="1462407" y="482709"/>
                </a:lnTo>
                <a:lnTo>
                  <a:pt x="1477598" y="525677"/>
                </a:lnTo>
                <a:lnTo>
                  <a:pt x="1490226" y="569789"/>
                </a:lnTo>
                <a:lnTo>
                  <a:pt x="1500202" y="614956"/>
                </a:lnTo>
                <a:lnTo>
                  <a:pt x="1507437" y="661089"/>
                </a:lnTo>
                <a:lnTo>
                  <a:pt x="1511843" y="708102"/>
                </a:lnTo>
                <a:lnTo>
                  <a:pt x="1513331" y="755903"/>
                </a:lnTo>
                <a:lnTo>
                  <a:pt x="1511843" y="803705"/>
                </a:lnTo>
                <a:lnTo>
                  <a:pt x="1507437" y="850718"/>
                </a:lnTo>
                <a:lnTo>
                  <a:pt x="1500202" y="896851"/>
                </a:lnTo>
                <a:lnTo>
                  <a:pt x="1490226" y="942018"/>
                </a:lnTo>
                <a:lnTo>
                  <a:pt x="1477598" y="986130"/>
                </a:lnTo>
                <a:lnTo>
                  <a:pt x="1462407" y="1029098"/>
                </a:lnTo>
                <a:lnTo>
                  <a:pt x="1444741" y="1070833"/>
                </a:lnTo>
                <a:lnTo>
                  <a:pt x="1424688" y="1111247"/>
                </a:lnTo>
                <a:lnTo>
                  <a:pt x="1402338" y="1150251"/>
                </a:lnTo>
                <a:lnTo>
                  <a:pt x="1377779" y="1187757"/>
                </a:lnTo>
                <a:lnTo>
                  <a:pt x="1351099" y="1223676"/>
                </a:lnTo>
                <a:lnTo>
                  <a:pt x="1322388" y="1257919"/>
                </a:lnTo>
                <a:lnTo>
                  <a:pt x="1291732" y="1290399"/>
                </a:lnTo>
                <a:lnTo>
                  <a:pt x="1259222" y="1321026"/>
                </a:lnTo>
                <a:lnTo>
                  <a:pt x="1224946" y="1349712"/>
                </a:lnTo>
                <a:lnTo>
                  <a:pt x="1188992" y="1376368"/>
                </a:lnTo>
                <a:lnTo>
                  <a:pt x="1151449" y="1400906"/>
                </a:lnTo>
                <a:lnTo>
                  <a:pt x="1112405" y="1423237"/>
                </a:lnTo>
                <a:lnTo>
                  <a:pt x="1071950" y="1443272"/>
                </a:lnTo>
                <a:lnTo>
                  <a:pt x="1030171" y="1460923"/>
                </a:lnTo>
                <a:lnTo>
                  <a:pt x="987157" y="1476102"/>
                </a:lnTo>
                <a:lnTo>
                  <a:pt x="942997" y="1488720"/>
                </a:lnTo>
                <a:lnTo>
                  <a:pt x="897779" y="1498688"/>
                </a:lnTo>
                <a:lnTo>
                  <a:pt x="851592" y="1505918"/>
                </a:lnTo>
                <a:lnTo>
                  <a:pt x="804525" y="1510320"/>
                </a:lnTo>
                <a:lnTo>
                  <a:pt x="756665" y="1511807"/>
                </a:lnTo>
                <a:lnTo>
                  <a:pt x="708806" y="1510320"/>
                </a:lnTo>
                <a:lnTo>
                  <a:pt x="661739" y="1505918"/>
                </a:lnTo>
                <a:lnTo>
                  <a:pt x="615552" y="1498688"/>
                </a:lnTo>
                <a:lnTo>
                  <a:pt x="570334" y="1488720"/>
                </a:lnTo>
                <a:lnTo>
                  <a:pt x="526174" y="1476102"/>
                </a:lnTo>
                <a:lnTo>
                  <a:pt x="483160" y="1460923"/>
                </a:lnTo>
                <a:lnTo>
                  <a:pt x="441381" y="1443272"/>
                </a:lnTo>
                <a:lnTo>
                  <a:pt x="400926" y="1423237"/>
                </a:lnTo>
                <a:lnTo>
                  <a:pt x="361882" y="1400906"/>
                </a:lnTo>
                <a:lnTo>
                  <a:pt x="324339" y="1376368"/>
                </a:lnTo>
                <a:lnTo>
                  <a:pt x="288385" y="1349712"/>
                </a:lnTo>
                <a:lnTo>
                  <a:pt x="254109" y="1321026"/>
                </a:lnTo>
                <a:lnTo>
                  <a:pt x="221599" y="1290399"/>
                </a:lnTo>
                <a:lnTo>
                  <a:pt x="190943" y="1257919"/>
                </a:lnTo>
                <a:lnTo>
                  <a:pt x="162232" y="1223676"/>
                </a:lnTo>
                <a:lnTo>
                  <a:pt x="135552" y="1187757"/>
                </a:lnTo>
                <a:lnTo>
                  <a:pt x="110993" y="1150251"/>
                </a:lnTo>
                <a:lnTo>
                  <a:pt x="88643" y="1111247"/>
                </a:lnTo>
                <a:lnTo>
                  <a:pt x="68590" y="1070833"/>
                </a:lnTo>
                <a:lnTo>
                  <a:pt x="50924" y="1029098"/>
                </a:lnTo>
                <a:lnTo>
                  <a:pt x="35733" y="986130"/>
                </a:lnTo>
                <a:lnTo>
                  <a:pt x="23105" y="942018"/>
                </a:lnTo>
                <a:lnTo>
                  <a:pt x="13129" y="896851"/>
                </a:lnTo>
                <a:lnTo>
                  <a:pt x="5894" y="850718"/>
                </a:lnTo>
                <a:lnTo>
                  <a:pt x="1488" y="803705"/>
                </a:lnTo>
                <a:lnTo>
                  <a:pt x="0" y="755903"/>
                </a:lnTo>
                <a:close/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42034" y="1892960"/>
            <a:ext cx="15435580" cy="2427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Machine 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type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 artificial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intelligence (AI)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that provide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computers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ability to</a:t>
            </a:r>
            <a:r>
              <a:rPr sz="2800" spc="3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</a:t>
            </a:r>
            <a:endParaRPr sz="2800" dirty="0">
              <a:latin typeface="Calibri"/>
              <a:cs typeface="Calibri"/>
            </a:endParaRPr>
          </a:p>
          <a:p>
            <a:pPr marL="598170">
              <a:spcBef>
                <a:spcPts val="10"/>
              </a:spcBef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without being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explicitly</a:t>
            </a:r>
            <a:r>
              <a:rPr sz="2800" spc="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programmed.</a:t>
            </a:r>
            <a:endParaRPr sz="2800" dirty="0">
              <a:latin typeface="Calibri"/>
              <a:cs typeface="Calibri"/>
            </a:endParaRPr>
          </a:p>
          <a:p>
            <a:pPr marL="607060">
              <a:spcBef>
                <a:spcPts val="740"/>
              </a:spcBef>
            </a:pP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Problem Statement: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Determine the species 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80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flower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482090">
              <a:spcBef>
                <a:spcPts val="1710"/>
              </a:spcBef>
            </a:pP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New</a:t>
            </a:r>
            <a:r>
              <a:rPr sz="24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Input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74196" y="5011672"/>
            <a:ext cx="1341120" cy="152400"/>
          </a:xfrm>
          <a:custGeom>
            <a:avLst/>
            <a:gdLst/>
            <a:ahLst/>
            <a:cxnLst/>
            <a:rect l="l" t="t" r="r" b="b"/>
            <a:pathLst>
              <a:path w="670560" h="76200">
                <a:moveTo>
                  <a:pt x="594613" y="0"/>
                </a:moveTo>
                <a:lnTo>
                  <a:pt x="594284" y="28167"/>
                </a:lnTo>
                <a:lnTo>
                  <a:pt x="606933" y="28320"/>
                </a:lnTo>
                <a:lnTo>
                  <a:pt x="606678" y="48132"/>
                </a:lnTo>
                <a:lnTo>
                  <a:pt x="594051" y="48132"/>
                </a:lnTo>
                <a:lnTo>
                  <a:pt x="593725" y="76073"/>
                </a:lnTo>
                <a:lnTo>
                  <a:pt x="651423" y="48132"/>
                </a:lnTo>
                <a:lnTo>
                  <a:pt x="606678" y="48132"/>
                </a:lnTo>
                <a:lnTo>
                  <a:pt x="594053" y="47979"/>
                </a:lnTo>
                <a:lnTo>
                  <a:pt x="651739" y="47979"/>
                </a:lnTo>
                <a:lnTo>
                  <a:pt x="670305" y="38988"/>
                </a:lnTo>
                <a:lnTo>
                  <a:pt x="594613" y="0"/>
                </a:lnTo>
                <a:close/>
              </a:path>
              <a:path w="670560" h="76200">
                <a:moveTo>
                  <a:pt x="594284" y="28167"/>
                </a:moveTo>
                <a:lnTo>
                  <a:pt x="594053" y="47979"/>
                </a:lnTo>
                <a:lnTo>
                  <a:pt x="606678" y="48132"/>
                </a:lnTo>
                <a:lnTo>
                  <a:pt x="606933" y="28320"/>
                </a:lnTo>
                <a:lnTo>
                  <a:pt x="594284" y="28167"/>
                </a:lnTo>
                <a:close/>
              </a:path>
              <a:path w="670560" h="76200">
                <a:moveTo>
                  <a:pt x="253" y="20955"/>
                </a:moveTo>
                <a:lnTo>
                  <a:pt x="0" y="40767"/>
                </a:lnTo>
                <a:lnTo>
                  <a:pt x="594053" y="47979"/>
                </a:lnTo>
                <a:lnTo>
                  <a:pt x="594284" y="28167"/>
                </a:lnTo>
                <a:lnTo>
                  <a:pt x="253" y="2095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11945110" y="4392167"/>
            <a:ext cx="4654296" cy="1213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/>
          <p:nvPr/>
        </p:nvSpPr>
        <p:spPr>
          <a:xfrm>
            <a:off x="12836653" y="4393690"/>
            <a:ext cx="1009650" cy="1153160"/>
          </a:xfrm>
          <a:custGeom>
            <a:avLst/>
            <a:gdLst/>
            <a:ahLst/>
            <a:cxnLst/>
            <a:rect l="l" t="t" r="r" b="b"/>
            <a:pathLst>
              <a:path w="504825" h="576580">
                <a:moveTo>
                  <a:pt x="0" y="576071"/>
                </a:moveTo>
                <a:lnTo>
                  <a:pt x="504444" y="576071"/>
                </a:lnTo>
                <a:lnTo>
                  <a:pt x="504444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/>
          <p:nvPr/>
        </p:nvSpPr>
        <p:spPr>
          <a:xfrm>
            <a:off x="4692141" y="4998972"/>
            <a:ext cx="2757170" cy="152400"/>
          </a:xfrm>
          <a:custGeom>
            <a:avLst/>
            <a:gdLst/>
            <a:ahLst/>
            <a:cxnLst/>
            <a:rect l="l" t="t" r="r" b="b"/>
            <a:pathLst>
              <a:path w="1378585" h="76200">
                <a:moveTo>
                  <a:pt x="1359608" y="28067"/>
                </a:moveTo>
                <a:lnTo>
                  <a:pt x="1314831" y="28067"/>
                </a:lnTo>
                <a:lnTo>
                  <a:pt x="1315084" y="47879"/>
                </a:lnTo>
                <a:lnTo>
                  <a:pt x="1302310" y="48032"/>
                </a:lnTo>
                <a:lnTo>
                  <a:pt x="1302639" y="76200"/>
                </a:lnTo>
                <a:lnTo>
                  <a:pt x="1378458" y="37211"/>
                </a:lnTo>
                <a:lnTo>
                  <a:pt x="1359608" y="28067"/>
                </a:lnTo>
                <a:close/>
              </a:path>
              <a:path w="1378585" h="76200">
                <a:moveTo>
                  <a:pt x="1302079" y="28219"/>
                </a:moveTo>
                <a:lnTo>
                  <a:pt x="0" y="43814"/>
                </a:lnTo>
                <a:lnTo>
                  <a:pt x="254" y="63626"/>
                </a:lnTo>
                <a:lnTo>
                  <a:pt x="1302310" y="48032"/>
                </a:lnTo>
                <a:lnTo>
                  <a:pt x="1302079" y="28219"/>
                </a:lnTo>
                <a:close/>
              </a:path>
              <a:path w="1378585" h="76200">
                <a:moveTo>
                  <a:pt x="1314831" y="28067"/>
                </a:moveTo>
                <a:lnTo>
                  <a:pt x="1302079" y="28219"/>
                </a:lnTo>
                <a:lnTo>
                  <a:pt x="1302310" y="48032"/>
                </a:lnTo>
                <a:lnTo>
                  <a:pt x="1315084" y="47879"/>
                </a:lnTo>
                <a:lnTo>
                  <a:pt x="1314831" y="28067"/>
                </a:lnTo>
                <a:close/>
              </a:path>
              <a:path w="1378585" h="76200">
                <a:moveTo>
                  <a:pt x="1301750" y="0"/>
                </a:moveTo>
                <a:lnTo>
                  <a:pt x="1302079" y="28219"/>
                </a:lnTo>
                <a:lnTo>
                  <a:pt x="1314831" y="28067"/>
                </a:lnTo>
                <a:lnTo>
                  <a:pt x="1359608" y="28067"/>
                </a:lnTo>
                <a:lnTo>
                  <a:pt x="130175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1690116" y="4634484"/>
            <a:ext cx="3002280" cy="942340"/>
          </a:xfrm>
          <a:custGeom>
            <a:avLst/>
            <a:gdLst/>
            <a:ahLst/>
            <a:cxnLst/>
            <a:rect l="l" t="t" r="r" b="b"/>
            <a:pathLst>
              <a:path w="1501139" h="471169">
                <a:moveTo>
                  <a:pt x="1409573" y="0"/>
                </a:moveTo>
                <a:lnTo>
                  <a:pt x="91503" y="0"/>
                </a:lnTo>
                <a:lnTo>
                  <a:pt x="55887" y="7199"/>
                </a:lnTo>
                <a:lnTo>
                  <a:pt x="26801" y="26828"/>
                </a:lnTo>
                <a:lnTo>
                  <a:pt x="7191" y="55935"/>
                </a:lnTo>
                <a:lnTo>
                  <a:pt x="0" y="91566"/>
                </a:lnTo>
                <a:lnTo>
                  <a:pt x="0" y="379349"/>
                </a:lnTo>
                <a:lnTo>
                  <a:pt x="7191" y="414980"/>
                </a:lnTo>
                <a:lnTo>
                  <a:pt x="26801" y="444087"/>
                </a:lnTo>
                <a:lnTo>
                  <a:pt x="55887" y="463716"/>
                </a:lnTo>
                <a:lnTo>
                  <a:pt x="91503" y="470915"/>
                </a:lnTo>
                <a:lnTo>
                  <a:pt x="1409573" y="470915"/>
                </a:lnTo>
                <a:lnTo>
                  <a:pt x="1445204" y="463716"/>
                </a:lnTo>
                <a:lnTo>
                  <a:pt x="1474311" y="444087"/>
                </a:lnTo>
                <a:lnTo>
                  <a:pt x="1493940" y="414980"/>
                </a:lnTo>
                <a:lnTo>
                  <a:pt x="1501140" y="379349"/>
                </a:lnTo>
                <a:lnTo>
                  <a:pt x="1501140" y="91566"/>
                </a:lnTo>
                <a:lnTo>
                  <a:pt x="1493940" y="55935"/>
                </a:lnTo>
                <a:lnTo>
                  <a:pt x="1474311" y="26828"/>
                </a:lnTo>
                <a:lnTo>
                  <a:pt x="1445204" y="7199"/>
                </a:lnTo>
                <a:lnTo>
                  <a:pt x="1409573" y="0"/>
                </a:lnTo>
                <a:close/>
              </a:path>
            </a:pathLst>
          </a:custGeom>
          <a:solidFill>
            <a:srgbClr val="E2FFA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1690116" y="4634484"/>
            <a:ext cx="3002280" cy="942340"/>
          </a:xfrm>
          <a:custGeom>
            <a:avLst/>
            <a:gdLst/>
            <a:ahLst/>
            <a:cxnLst/>
            <a:rect l="l" t="t" r="r" b="b"/>
            <a:pathLst>
              <a:path w="1501139" h="471169">
                <a:moveTo>
                  <a:pt x="0" y="91566"/>
                </a:moveTo>
                <a:lnTo>
                  <a:pt x="7191" y="55935"/>
                </a:lnTo>
                <a:lnTo>
                  <a:pt x="26801" y="26828"/>
                </a:lnTo>
                <a:lnTo>
                  <a:pt x="55887" y="7199"/>
                </a:lnTo>
                <a:lnTo>
                  <a:pt x="91503" y="0"/>
                </a:lnTo>
                <a:lnTo>
                  <a:pt x="1409573" y="0"/>
                </a:lnTo>
                <a:lnTo>
                  <a:pt x="1445204" y="7199"/>
                </a:lnTo>
                <a:lnTo>
                  <a:pt x="1474311" y="26828"/>
                </a:lnTo>
                <a:lnTo>
                  <a:pt x="1493940" y="55935"/>
                </a:lnTo>
                <a:lnTo>
                  <a:pt x="1501140" y="91566"/>
                </a:lnTo>
                <a:lnTo>
                  <a:pt x="1501140" y="379349"/>
                </a:lnTo>
                <a:lnTo>
                  <a:pt x="1493940" y="414980"/>
                </a:lnTo>
                <a:lnTo>
                  <a:pt x="1474311" y="444087"/>
                </a:lnTo>
                <a:lnTo>
                  <a:pt x="1445204" y="463716"/>
                </a:lnTo>
                <a:lnTo>
                  <a:pt x="1409573" y="470915"/>
                </a:lnTo>
                <a:lnTo>
                  <a:pt x="91503" y="470915"/>
                </a:lnTo>
                <a:lnTo>
                  <a:pt x="55887" y="463716"/>
                </a:lnTo>
                <a:lnTo>
                  <a:pt x="26801" y="444087"/>
                </a:lnTo>
                <a:lnTo>
                  <a:pt x="7191" y="414980"/>
                </a:lnTo>
                <a:lnTo>
                  <a:pt x="0" y="379349"/>
                </a:lnTo>
                <a:lnTo>
                  <a:pt x="0" y="91566"/>
                </a:lnTo>
                <a:close/>
              </a:path>
            </a:pathLst>
          </a:custGeom>
          <a:ln w="1981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" name="object 16"/>
          <p:cNvSpPr txBox="1"/>
          <p:nvPr/>
        </p:nvSpPr>
        <p:spPr>
          <a:xfrm>
            <a:off x="1931416" y="4684269"/>
            <a:ext cx="2512060" cy="6904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5720" marR="10160" indent="-21590">
              <a:lnSpc>
                <a:spcPct val="120000"/>
              </a:lnSpc>
              <a:spcBef>
                <a:spcPts val="200"/>
              </a:spcBef>
            </a:pPr>
            <a:r>
              <a:rPr b="1" i="1" spc="-10" dirty="0">
                <a:solidFill>
                  <a:srgbClr val="2F2F2F"/>
                </a:solidFill>
                <a:latin typeface="Calibri"/>
                <a:cs typeface="Calibri"/>
              </a:rPr>
              <a:t>Sepal length, Sepal width,  Petal </a:t>
            </a:r>
            <a:r>
              <a:rPr b="1" i="1" dirty="0">
                <a:solidFill>
                  <a:srgbClr val="2F2F2F"/>
                </a:solidFill>
                <a:latin typeface="Calibri"/>
                <a:cs typeface="Calibri"/>
              </a:rPr>
              <a:t>Length, </a:t>
            </a:r>
            <a:r>
              <a:rPr b="1" i="1" spc="-10" dirty="0">
                <a:solidFill>
                  <a:srgbClr val="2F2F2F"/>
                </a:solidFill>
                <a:latin typeface="Calibri"/>
                <a:cs typeface="Calibri"/>
              </a:rPr>
              <a:t>Petal</a:t>
            </a:r>
            <a:r>
              <a:rPr b="1" i="1" spc="-2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b="1" i="1" spc="-10" dirty="0">
                <a:solidFill>
                  <a:srgbClr val="2F2F2F"/>
                </a:solidFill>
                <a:latin typeface="Calibri"/>
                <a:cs typeface="Calibri"/>
              </a:rPr>
              <a:t>Width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43014" y="9299447"/>
            <a:ext cx="6182868" cy="987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18"/>
          <p:cNvSpPr/>
          <p:nvPr/>
        </p:nvSpPr>
        <p:spPr>
          <a:xfrm>
            <a:off x="5873496" y="7208518"/>
            <a:ext cx="6126480" cy="2112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" name="object 19"/>
          <p:cNvSpPr/>
          <p:nvPr/>
        </p:nvSpPr>
        <p:spPr>
          <a:xfrm>
            <a:off x="5875020" y="7210042"/>
            <a:ext cx="6126480" cy="2113280"/>
          </a:xfrm>
          <a:custGeom>
            <a:avLst/>
            <a:gdLst/>
            <a:ahLst/>
            <a:cxnLst/>
            <a:rect l="l" t="t" r="r" b="b"/>
            <a:pathLst>
              <a:path w="3063240" h="1056639">
                <a:moveTo>
                  <a:pt x="0" y="176021"/>
                </a:moveTo>
                <a:lnTo>
                  <a:pt x="6291" y="129248"/>
                </a:lnTo>
                <a:lnTo>
                  <a:pt x="24045" y="87206"/>
                </a:lnTo>
                <a:lnTo>
                  <a:pt x="51577" y="51577"/>
                </a:lnTo>
                <a:lnTo>
                  <a:pt x="87206" y="24045"/>
                </a:lnTo>
                <a:lnTo>
                  <a:pt x="129248" y="6291"/>
                </a:lnTo>
                <a:lnTo>
                  <a:pt x="176021" y="0"/>
                </a:lnTo>
                <a:lnTo>
                  <a:pt x="2887217" y="0"/>
                </a:lnTo>
                <a:lnTo>
                  <a:pt x="2933991" y="6291"/>
                </a:lnTo>
                <a:lnTo>
                  <a:pt x="2976033" y="24045"/>
                </a:lnTo>
                <a:lnTo>
                  <a:pt x="3011662" y="51577"/>
                </a:lnTo>
                <a:lnTo>
                  <a:pt x="3039194" y="87206"/>
                </a:lnTo>
                <a:lnTo>
                  <a:pt x="3056948" y="129248"/>
                </a:lnTo>
                <a:lnTo>
                  <a:pt x="3063240" y="176021"/>
                </a:lnTo>
                <a:lnTo>
                  <a:pt x="3063240" y="880109"/>
                </a:lnTo>
                <a:lnTo>
                  <a:pt x="3056948" y="926905"/>
                </a:lnTo>
                <a:lnTo>
                  <a:pt x="3039194" y="968953"/>
                </a:lnTo>
                <a:lnTo>
                  <a:pt x="3011662" y="1004577"/>
                </a:lnTo>
                <a:lnTo>
                  <a:pt x="2976033" y="1032100"/>
                </a:lnTo>
                <a:lnTo>
                  <a:pt x="2933991" y="1049844"/>
                </a:lnTo>
                <a:lnTo>
                  <a:pt x="2887217" y="1056132"/>
                </a:lnTo>
                <a:lnTo>
                  <a:pt x="176021" y="1056132"/>
                </a:lnTo>
                <a:lnTo>
                  <a:pt x="129248" y="1049844"/>
                </a:lnTo>
                <a:lnTo>
                  <a:pt x="87206" y="1032100"/>
                </a:lnTo>
                <a:lnTo>
                  <a:pt x="51577" y="1004577"/>
                </a:lnTo>
                <a:lnTo>
                  <a:pt x="24045" y="968953"/>
                </a:lnTo>
                <a:lnTo>
                  <a:pt x="6291" y="926905"/>
                </a:lnTo>
                <a:lnTo>
                  <a:pt x="0" y="880109"/>
                </a:lnTo>
                <a:lnTo>
                  <a:pt x="0" y="176021"/>
                </a:lnTo>
                <a:close/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" name="object 20"/>
          <p:cNvSpPr txBox="1"/>
          <p:nvPr/>
        </p:nvSpPr>
        <p:spPr>
          <a:xfrm>
            <a:off x="7497571" y="6777734"/>
            <a:ext cx="287909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Learn </a:t>
            </a:r>
            <a:r>
              <a:rPr sz="2400" spc="-20" dirty="0">
                <a:solidFill>
                  <a:srgbClr val="006FC0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400" spc="-1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dataset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4059" y="6582156"/>
            <a:ext cx="6313170" cy="375920"/>
          </a:xfrm>
          <a:custGeom>
            <a:avLst/>
            <a:gdLst/>
            <a:ahLst/>
            <a:cxnLst/>
            <a:rect l="l" t="t" r="r" b="b"/>
            <a:pathLst>
              <a:path w="3156585" h="187960">
                <a:moveTo>
                  <a:pt x="0" y="187452"/>
                </a:moveTo>
                <a:lnTo>
                  <a:pt x="1226" y="150947"/>
                </a:lnTo>
                <a:lnTo>
                  <a:pt x="4571" y="121158"/>
                </a:lnTo>
                <a:lnTo>
                  <a:pt x="9536" y="101084"/>
                </a:lnTo>
                <a:lnTo>
                  <a:pt x="15620" y="93726"/>
                </a:lnTo>
                <a:lnTo>
                  <a:pt x="1562481" y="93726"/>
                </a:lnTo>
                <a:lnTo>
                  <a:pt x="1568565" y="86367"/>
                </a:lnTo>
                <a:lnTo>
                  <a:pt x="1573530" y="66294"/>
                </a:lnTo>
                <a:lnTo>
                  <a:pt x="1576875" y="36504"/>
                </a:lnTo>
                <a:lnTo>
                  <a:pt x="1578102" y="0"/>
                </a:lnTo>
                <a:lnTo>
                  <a:pt x="1579328" y="36504"/>
                </a:lnTo>
                <a:lnTo>
                  <a:pt x="1582674" y="66294"/>
                </a:lnTo>
                <a:lnTo>
                  <a:pt x="1587638" y="86367"/>
                </a:lnTo>
                <a:lnTo>
                  <a:pt x="1593722" y="93726"/>
                </a:lnTo>
                <a:lnTo>
                  <a:pt x="3140583" y="93726"/>
                </a:lnTo>
                <a:lnTo>
                  <a:pt x="3146667" y="101084"/>
                </a:lnTo>
                <a:lnTo>
                  <a:pt x="3151632" y="121158"/>
                </a:lnTo>
                <a:lnTo>
                  <a:pt x="3154977" y="150947"/>
                </a:lnTo>
                <a:lnTo>
                  <a:pt x="3156204" y="187452"/>
                </a:lnTo>
              </a:path>
            </a:pathLst>
          </a:custGeom>
          <a:ln w="19812">
            <a:solidFill>
              <a:srgbClr val="042C41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2" name="object 22"/>
          <p:cNvSpPr/>
          <p:nvPr/>
        </p:nvSpPr>
        <p:spPr>
          <a:xfrm>
            <a:off x="7946134" y="3630166"/>
            <a:ext cx="2017800" cy="28742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3" name="object 23"/>
          <p:cNvSpPr/>
          <p:nvPr/>
        </p:nvSpPr>
        <p:spPr>
          <a:xfrm>
            <a:off x="8095488" y="3785614"/>
            <a:ext cx="1728216" cy="2572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4550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Evolution of Decision Making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296400" y="2062320"/>
            <a:ext cx="8058910" cy="6551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Everyone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makes decisions. Individuals face personal decisions such as choosing a college or graduate program, making product purchases, selecting a mortgage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instrument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, and investing for retirement.</a:t>
            </a: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598170" marR="10160" indent="-572770" algn="just"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Managers in business organizations make numerous decisions every day.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What products to make and how to price them?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Where to locate facilities?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How many people to hire?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Where to allocate advertising budgets?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Whether or not make a </a:t>
            </a:r>
            <a:r>
              <a:rPr lang="en-IN" sz="2800" i="1" spc="-10" dirty="0" smtClean="0">
                <a:solidFill>
                  <a:srgbClr val="0070C0"/>
                </a:solidFill>
                <a:cs typeface="Calibri"/>
              </a:rPr>
              <a:t>Capital </a:t>
            </a: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Investment?</a:t>
            </a:r>
          </a:p>
          <a:p>
            <a:pPr marL="1055370" marR="10160" lvl="1" indent="-572770" algn="just">
              <a:buClr>
                <a:srgbClr val="095A82"/>
              </a:buClr>
              <a:buFont typeface="Courier New" panose="02070309020205020404" pitchFamily="49" charset="0"/>
              <a:buChar char="o"/>
              <a:tabLst>
                <a:tab pos="599440" algn="l"/>
              </a:tabLst>
            </a:pPr>
            <a:r>
              <a:rPr lang="en-IN" sz="2800" i="1" spc="-10" dirty="0">
                <a:solidFill>
                  <a:srgbClr val="0070C0"/>
                </a:solidFill>
                <a:cs typeface="Calibri"/>
              </a:rPr>
              <a:t>How to Schedule Production?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34" y="2062320"/>
            <a:ext cx="8136536" cy="4909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124700"/>
            <a:ext cx="7121092" cy="12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16309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Typical Machine Learning Cycle </a:t>
            </a:r>
            <a:endParaRPr sz="5600" dirty="0"/>
          </a:p>
        </p:txBody>
      </p:sp>
      <p:pic>
        <p:nvPicPr>
          <p:cNvPr id="1229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60" y="1874144"/>
            <a:ext cx="10057640" cy="75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6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4879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Machine Learning Process</a:t>
            </a:r>
            <a:endParaRPr sz="5600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47" y="2476500"/>
            <a:ext cx="158972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1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5593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Machine Learning Algorithms Cheat Sheet</a:t>
            </a:r>
            <a:endParaRPr sz="5600" dirty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60" y="1874144"/>
            <a:ext cx="13262854" cy="74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5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>
                <a:solidFill>
                  <a:prstClr val="black"/>
                </a:solidFill>
              </a:rPr>
              <a:t>Machine </a:t>
            </a:r>
            <a:r>
              <a:rPr lang="en-IN" spc="-5" dirty="0" smtClean="0">
                <a:solidFill>
                  <a:prstClr val="black"/>
                </a:solidFill>
              </a:rPr>
              <a:t>Learning Types</a:t>
            </a:r>
            <a:endParaRPr lang="en-IN" spc="-5" dirty="0">
              <a:solidFill>
                <a:prstClr val="black"/>
              </a:solidFill>
            </a:endParaRPr>
          </a:p>
        </p:txBody>
      </p:sp>
      <p:sp>
        <p:nvSpPr>
          <p:cNvPr id="10" name="object 3"/>
          <p:cNvSpPr/>
          <p:nvPr/>
        </p:nvSpPr>
        <p:spPr>
          <a:xfrm>
            <a:off x="1946148" y="70180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7104887" y="0"/>
                </a:moveTo>
                <a:lnTo>
                  <a:pt x="94487" y="0"/>
                </a:lnTo>
                <a:lnTo>
                  <a:pt x="57708" y="7423"/>
                </a:lnTo>
                <a:lnTo>
                  <a:pt x="27674" y="27670"/>
                </a:lnTo>
                <a:lnTo>
                  <a:pt x="7425" y="57703"/>
                </a:lnTo>
                <a:lnTo>
                  <a:pt x="0" y="94487"/>
                </a:lnTo>
                <a:lnTo>
                  <a:pt x="0" y="472439"/>
                </a:lnTo>
                <a:lnTo>
                  <a:pt x="7425" y="509219"/>
                </a:lnTo>
                <a:lnTo>
                  <a:pt x="27674" y="539253"/>
                </a:lnTo>
                <a:lnTo>
                  <a:pt x="57708" y="559502"/>
                </a:lnTo>
                <a:lnTo>
                  <a:pt x="94487" y="566927"/>
                </a:lnTo>
                <a:lnTo>
                  <a:pt x="7104887" y="566927"/>
                </a:lnTo>
                <a:lnTo>
                  <a:pt x="7141672" y="559502"/>
                </a:lnTo>
                <a:lnTo>
                  <a:pt x="7171705" y="539253"/>
                </a:lnTo>
                <a:lnTo>
                  <a:pt x="7191952" y="509219"/>
                </a:lnTo>
                <a:lnTo>
                  <a:pt x="7199376" y="472439"/>
                </a:lnTo>
                <a:lnTo>
                  <a:pt x="7199376" y="94487"/>
                </a:lnTo>
                <a:lnTo>
                  <a:pt x="7191952" y="57703"/>
                </a:lnTo>
                <a:lnTo>
                  <a:pt x="7171705" y="27670"/>
                </a:lnTo>
                <a:lnTo>
                  <a:pt x="7141672" y="7423"/>
                </a:lnTo>
                <a:lnTo>
                  <a:pt x="7104887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2697732" y="7306971"/>
            <a:ext cx="12885420" cy="94384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800" dirty="0">
                <a:solidFill>
                  <a:srgbClr val="095A82"/>
                </a:solidFill>
                <a:cs typeface="Calibri"/>
              </a:rPr>
              <a:t>Supervised | Unsupervised | Reinforcement </a:t>
            </a:r>
            <a:endParaRPr lang="en-IN" sz="2800" dirty="0">
              <a:cs typeface="Calibri"/>
            </a:endParaRPr>
          </a:p>
          <a:p>
            <a:pPr marL="25400">
              <a:spcBef>
                <a:spcPts val="200"/>
              </a:spcBef>
            </a:pPr>
            <a:endParaRPr sz="30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2098548" y="7170419"/>
            <a:ext cx="14399260" cy="1134110"/>
          </a:xfrm>
          <a:custGeom>
            <a:avLst/>
            <a:gdLst/>
            <a:ahLst/>
            <a:cxnLst/>
            <a:rect l="l" t="t" r="r" b="b"/>
            <a:pathLst>
              <a:path w="7199630" h="567054">
                <a:moveTo>
                  <a:pt x="0" y="94487"/>
                </a:moveTo>
                <a:lnTo>
                  <a:pt x="7425" y="57703"/>
                </a:lnTo>
                <a:lnTo>
                  <a:pt x="27674" y="27670"/>
                </a:lnTo>
                <a:lnTo>
                  <a:pt x="57708" y="7423"/>
                </a:lnTo>
                <a:lnTo>
                  <a:pt x="94487" y="0"/>
                </a:lnTo>
                <a:lnTo>
                  <a:pt x="7104887" y="0"/>
                </a:lnTo>
                <a:lnTo>
                  <a:pt x="7141672" y="7423"/>
                </a:lnTo>
                <a:lnTo>
                  <a:pt x="7171705" y="27670"/>
                </a:lnTo>
                <a:lnTo>
                  <a:pt x="7191952" y="57703"/>
                </a:lnTo>
                <a:lnTo>
                  <a:pt x="7199376" y="94487"/>
                </a:lnTo>
                <a:lnTo>
                  <a:pt x="7199376" y="472439"/>
                </a:lnTo>
                <a:lnTo>
                  <a:pt x="7191952" y="509219"/>
                </a:lnTo>
                <a:lnTo>
                  <a:pt x="7171705" y="539253"/>
                </a:lnTo>
                <a:lnTo>
                  <a:pt x="7141672" y="559502"/>
                </a:lnTo>
                <a:lnTo>
                  <a:pt x="7104887" y="566927"/>
                </a:lnTo>
                <a:lnTo>
                  <a:pt x="94487" y="566927"/>
                </a:lnTo>
                <a:lnTo>
                  <a:pt x="57708" y="559502"/>
                </a:lnTo>
                <a:lnTo>
                  <a:pt x="27674" y="539253"/>
                </a:lnTo>
                <a:lnTo>
                  <a:pt x="7425" y="509219"/>
                </a:lnTo>
                <a:lnTo>
                  <a:pt x="0" y="472439"/>
                </a:lnTo>
                <a:lnTo>
                  <a:pt x="0" y="94487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8238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64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Machine Learning Algorithm</a:t>
            </a:r>
            <a:endParaRPr sz="5600" dirty="0"/>
          </a:p>
        </p:txBody>
      </p:sp>
      <p:pic>
        <p:nvPicPr>
          <p:cNvPr id="18434" name="Picture 2" descr="Machine Learning For Log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1358"/>
            <a:ext cx="13106400" cy="75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64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Machine Learning </a:t>
            </a:r>
            <a:r>
              <a:rPr lang="en-IN" sz="5600" spc="-20" dirty="0" smtClean="0">
                <a:solidFill>
                  <a:srgbClr val="095A82"/>
                </a:solidFill>
              </a:rPr>
              <a:t>Models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27" y="2171700"/>
            <a:ext cx="16359883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64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Supervised Learning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00300"/>
            <a:ext cx="1433903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292609" y="243840"/>
            <a:ext cx="4243070" cy="9354820"/>
          </a:xfrm>
          <a:custGeom>
            <a:avLst/>
            <a:gdLst/>
            <a:ahLst/>
            <a:cxnLst/>
            <a:rect l="l" t="t" r="r" b="b"/>
            <a:pathLst>
              <a:path w="2121535" h="4677410">
                <a:moveTo>
                  <a:pt x="0" y="4677156"/>
                </a:moveTo>
                <a:lnTo>
                  <a:pt x="2121408" y="4677156"/>
                </a:lnTo>
                <a:lnTo>
                  <a:pt x="2121408" y="0"/>
                </a:lnTo>
                <a:lnTo>
                  <a:pt x="0" y="0"/>
                </a:lnTo>
                <a:lnTo>
                  <a:pt x="0" y="46771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685800" y="795526"/>
            <a:ext cx="0" cy="746760"/>
          </a:xfrm>
          <a:custGeom>
            <a:avLst/>
            <a:gdLst/>
            <a:ahLst/>
            <a:cxnLst/>
            <a:rect l="l" t="t" r="r" b="b"/>
            <a:pathLst>
              <a:path h="373380">
                <a:moveTo>
                  <a:pt x="0" y="0"/>
                </a:moveTo>
                <a:lnTo>
                  <a:pt x="0" y="373379"/>
                </a:lnTo>
              </a:path>
            </a:pathLst>
          </a:custGeom>
          <a:ln w="45720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12"/>
          <p:cNvSpPr/>
          <p:nvPr/>
        </p:nvSpPr>
        <p:spPr>
          <a:xfrm>
            <a:off x="4535423" y="9174480"/>
            <a:ext cx="13460730" cy="426720"/>
          </a:xfrm>
          <a:custGeom>
            <a:avLst/>
            <a:gdLst/>
            <a:ahLst/>
            <a:cxnLst/>
            <a:rect l="l" t="t" r="r" b="b"/>
            <a:pathLst>
              <a:path w="6730365" h="213360">
                <a:moveTo>
                  <a:pt x="0" y="213360"/>
                </a:moveTo>
                <a:lnTo>
                  <a:pt x="6729984" y="213360"/>
                </a:lnTo>
                <a:lnTo>
                  <a:pt x="6729984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3" name="object 13"/>
          <p:cNvSpPr/>
          <p:nvPr/>
        </p:nvSpPr>
        <p:spPr>
          <a:xfrm>
            <a:off x="4535423" y="243840"/>
            <a:ext cx="13460730" cy="424180"/>
          </a:xfrm>
          <a:custGeom>
            <a:avLst/>
            <a:gdLst/>
            <a:ahLst/>
            <a:cxnLst/>
            <a:rect l="l" t="t" r="r" b="b"/>
            <a:pathLst>
              <a:path w="6730365" h="212090">
                <a:moveTo>
                  <a:pt x="0" y="211836"/>
                </a:moveTo>
                <a:lnTo>
                  <a:pt x="6729984" y="211836"/>
                </a:lnTo>
                <a:lnTo>
                  <a:pt x="6729984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5" name="object 15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" name="object 17"/>
          <p:cNvSpPr/>
          <p:nvPr/>
        </p:nvSpPr>
        <p:spPr>
          <a:xfrm>
            <a:off x="804672" y="2334766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256" y="0"/>
                </a:moveTo>
                <a:lnTo>
                  <a:pt x="97974" y="7303"/>
                </a:lnTo>
                <a:lnTo>
                  <a:pt x="58649" y="27639"/>
                </a:lnTo>
                <a:lnTo>
                  <a:pt x="27639" y="58649"/>
                </a:lnTo>
                <a:lnTo>
                  <a:pt x="7303" y="97974"/>
                </a:lnTo>
                <a:lnTo>
                  <a:pt x="0" y="143255"/>
                </a:lnTo>
                <a:lnTo>
                  <a:pt x="7303" y="188537"/>
                </a:lnTo>
                <a:lnTo>
                  <a:pt x="27639" y="227862"/>
                </a:lnTo>
                <a:lnTo>
                  <a:pt x="58649" y="258872"/>
                </a:lnTo>
                <a:lnTo>
                  <a:pt x="97974" y="279208"/>
                </a:lnTo>
                <a:lnTo>
                  <a:pt x="143256" y="286512"/>
                </a:lnTo>
                <a:lnTo>
                  <a:pt x="188537" y="279208"/>
                </a:lnTo>
                <a:lnTo>
                  <a:pt x="227862" y="258872"/>
                </a:lnTo>
                <a:lnTo>
                  <a:pt x="258872" y="227862"/>
                </a:lnTo>
                <a:lnTo>
                  <a:pt x="279208" y="188537"/>
                </a:lnTo>
                <a:lnTo>
                  <a:pt x="286512" y="143255"/>
                </a:lnTo>
                <a:lnTo>
                  <a:pt x="279208" y="97974"/>
                </a:lnTo>
                <a:lnTo>
                  <a:pt x="258872" y="58649"/>
                </a:lnTo>
                <a:lnTo>
                  <a:pt x="227862" y="27639"/>
                </a:lnTo>
                <a:lnTo>
                  <a:pt x="188537" y="730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" name="object 18"/>
          <p:cNvSpPr/>
          <p:nvPr/>
        </p:nvSpPr>
        <p:spPr>
          <a:xfrm>
            <a:off x="804672" y="456285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" name="object 19"/>
          <p:cNvSpPr/>
          <p:nvPr/>
        </p:nvSpPr>
        <p:spPr>
          <a:xfrm>
            <a:off x="804672" y="345033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" name="object 20"/>
          <p:cNvSpPr/>
          <p:nvPr/>
        </p:nvSpPr>
        <p:spPr>
          <a:xfrm>
            <a:off x="1091182" y="2907793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1" name="object 21"/>
          <p:cNvSpPr/>
          <p:nvPr/>
        </p:nvSpPr>
        <p:spPr>
          <a:xfrm>
            <a:off x="1091182" y="4023359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2" name="object 22"/>
          <p:cNvSpPr txBox="1"/>
          <p:nvPr/>
        </p:nvSpPr>
        <p:spPr>
          <a:xfrm>
            <a:off x="982268" y="2410612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095A82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7144" y="352856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2878" y="464159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9454" y="2214779"/>
            <a:ext cx="14147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89454" y="3368293"/>
            <a:ext cx="175006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upe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vi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ed  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9701" y="902969"/>
            <a:ext cx="3028950" cy="45781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89455" y="4444899"/>
            <a:ext cx="1882138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92902" y="719440"/>
            <a:ext cx="12748260" cy="19646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1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Supervised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where you </a:t>
            </a:r>
            <a:r>
              <a:rPr sz="2800" spc="-30" dirty="0">
                <a:solidFill>
                  <a:srgbClr val="5F5F5F"/>
                </a:solidFill>
                <a:latin typeface="Calibri"/>
                <a:cs typeface="Calibri"/>
              </a:rPr>
              <a:t>have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input variables (X) and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output variable (Y)  and you use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algorithm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mapping function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input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 output.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80433" y="3206494"/>
            <a:ext cx="12905230" cy="5593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1" name="object 31"/>
          <p:cNvSpPr/>
          <p:nvPr/>
        </p:nvSpPr>
        <p:spPr>
          <a:xfrm>
            <a:off x="8281416" y="5017008"/>
            <a:ext cx="914400" cy="848360"/>
          </a:xfrm>
          <a:custGeom>
            <a:avLst/>
            <a:gdLst/>
            <a:ahLst/>
            <a:cxnLst/>
            <a:rect l="l" t="t" r="r" b="b"/>
            <a:pathLst>
              <a:path w="457200" h="424180">
                <a:moveTo>
                  <a:pt x="0" y="423672"/>
                </a:moveTo>
                <a:lnTo>
                  <a:pt x="457200" y="423672"/>
                </a:lnTo>
                <a:lnTo>
                  <a:pt x="457200" y="0"/>
                </a:lnTo>
                <a:lnTo>
                  <a:pt x="0" y="0"/>
                </a:lnTo>
                <a:lnTo>
                  <a:pt x="0" y="423672"/>
                </a:lnTo>
                <a:close/>
              </a:path>
            </a:pathLst>
          </a:custGeom>
          <a:solidFill>
            <a:srgbClr val="C4ECF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2" name="object 32"/>
          <p:cNvSpPr/>
          <p:nvPr/>
        </p:nvSpPr>
        <p:spPr>
          <a:xfrm>
            <a:off x="8214358" y="5864352"/>
            <a:ext cx="469900" cy="1186180"/>
          </a:xfrm>
          <a:custGeom>
            <a:avLst/>
            <a:gdLst/>
            <a:ahLst/>
            <a:cxnLst/>
            <a:rect l="l" t="t" r="r" b="b"/>
            <a:pathLst>
              <a:path w="234950" h="593089">
                <a:moveTo>
                  <a:pt x="0" y="592836"/>
                </a:moveTo>
                <a:lnTo>
                  <a:pt x="234696" y="592836"/>
                </a:lnTo>
                <a:lnTo>
                  <a:pt x="234696" y="0"/>
                </a:lnTo>
                <a:lnTo>
                  <a:pt x="0" y="0"/>
                </a:lnTo>
                <a:lnTo>
                  <a:pt x="0" y="5928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3" name="object 33"/>
          <p:cNvSpPr/>
          <p:nvPr/>
        </p:nvSpPr>
        <p:spPr>
          <a:xfrm>
            <a:off x="7559040" y="5007864"/>
            <a:ext cx="1305560" cy="1287780"/>
          </a:xfrm>
          <a:custGeom>
            <a:avLst/>
            <a:gdLst/>
            <a:ahLst/>
            <a:cxnLst/>
            <a:rect l="l" t="t" r="r" b="b"/>
            <a:pathLst>
              <a:path w="652779" h="643889">
                <a:moveTo>
                  <a:pt x="27558" y="562991"/>
                </a:moveTo>
                <a:lnTo>
                  <a:pt x="0" y="643636"/>
                </a:lnTo>
                <a:lnTo>
                  <a:pt x="81025" y="617219"/>
                </a:lnTo>
                <a:lnTo>
                  <a:pt x="67502" y="603504"/>
                </a:lnTo>
                <a:lnTo>
                  <a:pt x="49656" y="603504"/>
                </a:lnTo>
                <a:lnTo>
                  <a:pt x="40766" y="594487"/>
                </a:lnTo>
                <a:lnTo>
                  <a:pt x="49815" y="585564"/>
                </a:lnTo>
                <a:lnTo>
                  <a:pt x="27558" y="562991"/>
                </a:lnTo>
                <a:close/>
              </a:path>
              <a:path w="652779" h="643889">
                <a:moveTo>
                  <a:pt x="49815" y="585564"/>
                </a:moveTo>
                <a:lnTo>
                  <a:pt x="40766" y="594487"/>
                </a:lnTo>
                <a:lnTo>
                  <a:pt x="49656" y="603504"/>
                </a:lnTo>
                <a:lnTo>
                  <a:pt x="58706" y="594582"/>
                </a:lnTo>
                <a:lnTo>
                  <a:pt x="49815" y="585564"/>
                </a:lnTo>
                <a:close/>
              </a:path>
              <a:path w="652779" h="643889">
                <a:moveTo>
                  <a:pt x="58706" y="594582"/>
                </a:moveTo>
                <a:lnTo>
                  <a:pt x="49656" y="603504"/>
                </a:lnTo>
                <a:lnTo>
                  <a:pt x="67502" y="603504"/>
                </a:lnTo>
                <a:lnTo>
                  <a:pt x="58706" y="594582"/>
                </a:lnTo>
                <a:close/>
              </a:path>
              <a:path w="652779" h="643889">
                <a:moveTo>
                  <a:pt x="643635" y="0"/>
                </a:moveTo>
                <a:lnTo>
                  <a:pt x="49815" y="585564"/>
                </a:lnTo>
                <a:lnTo>
                  <a:pt x="58706" y="594582"/>
                </a:lnTo>
                <a:lnTo>
                  <a:pt x="652526" y="9143"/>
                </a:lnTo>
                <a:lnTo>
                  <a:pt x="643635" y="0"/>
                </a:lnTo>
                <a:close/>
              </a:path>
            </a:pathLst>
          </a:custGeom>
          <a:solidFill>
            <a:srgbClr val="0094D5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04024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3954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Supervised Learning Algorithms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516" y="4536947"/>
            <a:ext cx="2146300" cy="1102866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238760" rIns="0" bIns="0" rtlCol="0">
            <a:spAutoFit/>
          </a:bodyPr>
          <a:lstStyle/>
          <a:p>
            <a:pPr marL="444500" marR="267970" indent="-173990">
              <a:spcBef>
                <a:spcPts val="18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Su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p</a:t>
            </a:r>
            <a:r>
              <a:rPr sz="2800" dirty="0">
                <a:solidFill>
                  <a:srgbClr val="5F5F5F"/>
                </a:solidFill>
                <a:cs typeface="Calibri"/>
              </a:rPr>
              <a:t>e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r</a:t>
            </a:r>
            <a:r>
              <a:rPr sz="2800" dirty="0">
                <a:solidFill>
                  <a:srgbClr val="5F5F5F"/>
                </a:solidFill>
                <a:cs typeface="Calibri"/>
              </a:rPr>
              <a:t>vised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</a:t>
            </a:r>
            <a:r>
              <a:rPr sz="2800" dirty="0">
                <a:solidFill>
                  <a:srgbClr val="5F5F5F"/>
                </a:solidFill>
                <a:cs typeface="Calibri"/>
              </a:rPr>
              <a:t>arni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n</a:t>
            </a:r>
            <a:r>
              <a:rPr sz="2800" dirty="0">
                <a:solidFill>
                  <a:srgbClr val="5F5F5F"/>
                </a:solidFill>
                <a:cs typeface="Calibri"/>
              </a:rPr>
              <a:t>g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6654" y="4381247"/>
            <a:ext cx="2245360" cy="833118"/>
          </a:xfrm>
          <a:custGeom>
            <a:avLst/>
            <a:gdLst/>
            <a:ahLst/>
            <a:cxnLst/>
            <a:rect l="l" t="t" r="r" b="b"/>
            <a:pathLst>
              <a:path w="1122680" h="416560">
                <a:moveTo>
                  <a:pt x="1035800" y="27272"/>
                </a:moveTo>
                <a:lnTo>
                  <a:pt x="0" y="389000"/>
                </a:lnTo>
                <a:lnTo>
                  <a:pt x="9652" y="416432"/>
                </a:lnTo>
                <a:lnTo>
                  <a:pt x="1045365" y="54691"/>
                </a:lnTo>
                <a:lnTo>
                  <a:pt x="1035800" y="27272"/>
                </a:lnTo>
                <a:close/>
              </a:path>
              <a:path w="1122680" h="416560">
                <a:moveTo>
                  <a:pt x="1112671" y="22478"/>
                </a:moveTo>
                <a:lnTo>
                  <a:pt x="1049528" y="22478"/>
                </a:lnTo>
                <a:lnTo>
                  <a:pt x="1059053" y="49910"/>
                </a:lnTo>
                <a:lnTo>
                  <a:pt x="1045365" y="54691"/>
                </a:lnTo>
                <a:lnTo>
                  <a:pt x="1054861" y="81914"/>
                </a:lnTo>
                <a:lnTo>
                  <a:pt x="1112671" y="22478"/>
                </a:lnTo>
                <a:close/>
              </a:path>
              <a:path w="1122680" h="416560">
                <a:moveTo>
                  <a:pt x="1049528" y="22478"/>
                </a:moveTo>
                <a:lnTo>
                  <a:pt x="1035800" y="27272"/>
                </a:lnTo>
                <a:lnTo>
                  <a:pt x="1045365" y="54691"/>
                </a:lnTo>
                <a:lnTo>
                  <a:pt x="1059053" y="49910"/>
                </a:lnTo>
                <a:lnTo>
                  <a:pt x="1049528" y="22478"/>
                </a:lnTo>
                <a:close/>
              </a:path>
              <a:path w="1122680" h="416560">
                <a:moveTo>
                  <a:pt x="1026286" y="0"/>
                </a:moveTo>
                <a:lnTo>
                  <a:pt x="1035800" y="27272"/>
                </a:lnTo>
                <a:lnTo>
                  <a:pt x="1049528" y="22478"/>
                </a:lnTo>
                <a:lnTo>
                  <a:pt x="1112671" y="22478"/>
                </a:lnTo>
                <a:lnTo>
                  <a:pt x="1122553" y="12318"/>
                </a:lnTo>
                <a:lnTo>
                  <a:pt x="102628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15639" y="5159246"/>
            <a:ext cx="2246630" cy="919480"/>
          </a:xfrm>
          <a:custGeom>
            <a:avLst/>
            <a:gdLst/>
            <a:ahLst/>
            <a:cxnLst/>
            <a:rect l="l" t="t" r="r" b="b"/>
            <a:pathLst>
              <a:path w="1123314" h="459739">
                <a:moveTo>
                  <a:pt x="1036960" y="432631"/>
                </a:moveTo>
                <a:lnTo>
                  <a:pt x="1026413" y="459613"/>
                </a:lnTo>
                <a:lnTo>
                  <a:pt x="1123061" y="450850"/>
                </a:lnTo>
                <a:lnTo>
                  <a:pt x="1111384" y="437895"/>
                </a:lnTo>
                <a:lnTo>
                  <a:pt x="1050417" y="437895"/>
                </a:lnTo>
                <a:lnTo>
                  <a:pt x="1036960" y="432631"/>
                </a:lnTo>
                <a:close/>
              </a:path>
              <a:path w="1123314" h="459739">
                <a:moveTo>
                  <a:pt x="1047487" y="405701"/>
                </a:moveTo>
                <a:lnTo>
                  <a:pt x="1036960" y="432631"/>
                </a:lnTo>
                <a:lnTo>
                  <a:pt x="1050417" y="437895"/>
                </a:lnTo>
                <a:lnTo>
                  <a:pt x="1060958" y="410971"/>
                </a:lnTo>
                <a:lnTo>
                  <a:pt x="1047487" y="405701"/>
                </a:lnTo>
                <a:close/>
              </a:path>
              <a:path w="1123314" h="459739">
                <a:moveTo>
                  <a:pt x="1058037" y="378713"/>
                </a:moveTo>
                <a:lnTo>
                  <a:pt x="1047487" y="405701"/>
                </a:lnTo>
                <a:lnTo>
                  <a:pt x="1060958" y="410971"/>
                </a:lnTo>
                <a:lnTo>
                  <a:pt x="1050417" y="437895"/>
                </a:lnTo>
                <a:lnTo>
                  <a:pt x="1111384" y="437895"/>
                </a:lnTo>
                <a:lnTo>
                  <a:pt x="1058037" y="378713"/>
                </a:lnTo>
                <a:close/>
              </a:path>
              <a:path w="1123314" h="459739">
                <a:moveTo>
                  <a:pt x="10668" y="0"/>
                </a:moveTo>
                <a:lnTo>
                  <a:pt x="0" y="26924"/>
                </a:lnTo>
                <a:lnTo>
                  <a:pt x="1036960" y="432631"/>
                </a:lnTo>
                <a:lnTo>
                  <a:pt x="1047487" y="405701"/>
                </a:lnTo>
                <a:lnTo>
                  <a:pt x="10668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3541" y="4098035"/>
            <a:ext cx="2368550" cy="498855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397510">
              <a:spcBef>
                <a:spcPts val="530"/>
              </a:spcBef>
            </a:pPr>
            <a:r>
              <a:rPr sz="2800" spc="-10" dirty="0">
                <a:solidFill>
                  <a:srgbClr val="095A82"/>
                </a:solidFill>
                <a:cs typeface="Calibri"/>
              </a:rPr>
              <a:t>Regression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63541" y="5753100"/>
            <a:ext cx="2368550" cy="501419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38760">
              <a:spcBef>
                <a:spcPts val="550"/>
              </a:spcBef>
            </a:pPr>
            <a:r>
              <a:rPr sz="2800" spc="-10" dirty="0">
                <a:solidFill>
                  <a:srgbClr val="095A82"/>
                </a:solidFill>
                <a:cs typeface="Calibri"/>
              </a:rPr>
              <a:t>Classification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31834" y="4319015"/>
            <a:ext cx="1480820" cy="173990"/>
          </a:xfrm>
          <a:custGeom>
            <a:avLst/>
            <a:gdLst/>
            <a:ahLst/>
            <a:cxnLst/>
            <a:rect l="l" t="t" r="r" b="b"/>
            <a:pathLst>
              <a:path w="740410" h="86994">
                <a:moveTo>
                  <a:pt x="653542" y="0"/>
                </a:moveTo>
                <a:lnTo>
                  <a:pt x="653542" y="86868"/>
                </a:lnTo>
                <a:lnTo>
                  <a:pt x="711454" y="57912"/>
                </a:lnTo>
                <a:lnTo>
                  <a:pt x="668020" y="57912"/>
                </a:lnTo>
                <a:lnTo>
                  <a:pt x="668020" y="28956"/>
                </a:lnTo>
                <a:lnTo>
                  <a:pt x="711453" y="28956"/>
                </a:lnTo>
                <a:lnTo>
                  <a:pt x="653542" y="0"/>
                </a:lnTo>
                <a:close/>
              </a:path>
              <a:path w="740410" h="86994">
                <a:moveTo>
                  <a:pt x="65354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53542" y="57912"/>
                </a:lnTo>
                <a:lnTo>
                  <a:pt x="653542" y="28956"/>
                </a:lnTo>
                <a:close/>
              </a:path>
              <a:path w="740410" h="86994">
                <a:moveTo>
                  <a:pt x="711453" y="28956"/>
                </a:moveTo>
                <a:lnTo>
                  <a:pt x="668020" y="28956"/>
                </a:lnTo>
                <a:lnTo>
                  <a:pt x="668020" y="57912"/>
                </a:lnTo>
                <a:lnTo>
                  <a:pt x="711454" y="57912"/>
                </a:lnTo>
                <a:lnTo>
                  <a:pt x="740410" y="43434"/>
                </a:lnTo>
                <a:lnTo>
                  <a:pt x="711453" y="289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31835" y="5974079"/>
            <a:ext cx="1489710" cy="173990"/>
          </a:xfrm>
          <a:custGeom>
            <a:avLst/>
            <a:gdLst/>
            <a:ahLst/>
            <a:cxnLst/>
            <a:rect l="l" t="t" r="r" b="b"/>
            <a:pathLst>
              <a:path w="744854" h="86994">
                <a:moveTo>
                  <a:pt x="657479" y="0"/>
                </a:moveTo>
                <a:lnTo>
                  <a:pt x="657479" y="86868"/>
                </a:lnTo>
                <a:lnTo>
                  <a:pt x="715391" y="57912"/>
                </a:lnTo>
                <a:lnTo>
                  <a:pt x="671957" y="57912"/>
                </a:lnTo>
                <a:lnTo>
                  <a:pt x="671957" y="28956"/>
                </a:lnTo>
                <a:lnTo>
                  <a:pt x="715390" y="28956"/>
                </a:lnTo>
                <a:lnTo>
                  <a:pt x="657479" y="0"/>
                </a:lnTo>
                <a:close/>
              </a:path>
              <a:path w="744854" h="86994">
                <a:moveTo>
                  <a:pt x="657479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57479" y="57912"/>
                </a:lnTo>
                <a:lnTo>
                  <a:pt x="657479" y="28956"/>
                </a:lnTo>
                <a:close/>
              </a:path>
              <a:path w="744854" h="86994">
                <a:moveTo>
                  <a:pt x="715390" y="28956"/>
                </a:moveTo>
                <a:lnTo>
                  <a:pt x="671957" y="28956"/>
                </a:lnTo>
                <a:lnTo>
                  <a:pt x="671957" y="57912"/>
                </a:lnTo>
                <a:lnTo>
                  <a:pt x="715391" y="57912"/>
                </a:lnTo>
                <a:lnTo>
                  <a:pt x="744347" y="43434"/>
                </a:lnTo>
                <a:lnTo>
                  <a:pt x="715390" y="289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3165" y="3881628"/>
            <a:ext cx="2368550" cy="931024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398780" marR="384810" indent="337820">
              <a:spcBef>
                <a:spcPts val="540"/>
              </a:spcBef>
            </a:pPr>
            <a:r>
              <a:rPr sz="2800" spc="-10" dirty="0">
                <a:solidFill>
                  <a:srgbClr val="095A82"/>
                </a:solidFill>
                <a:cs typeface="Calibri"/>
              </a:rPr>
              <a:t>Li</a:t>
            </a:r>
            <a:r>
              <a:rPr sz="2800" spc="-20" dirty="0">
                <a:solidFill>
                  <a:srgbClr val="095A82"/>
                </a:solidFill>
                <a:cs typeface="Calibri"/>
              </a:rPr>
              <a:t>n</a:t>
            </a:r>
            <a:r>
              <a:rPr sz="2800" dirty="0">
                <a:solidFill>
                  <a:srgbClr val="095A82"/>
                </a:solidFill>
                <a:cs typeface="Calibri"/>
              </a:rPr>
              <a:t>ear </a:t>
            </a:r>
            <a:r>
              <a:rPr sz="2800" spc="-40" dirty="0">
                <a:solidFill>
                  <a:srgbClr val="095A82"/>
                </a:solidFill>
                <a:cs typeface="Calibri"/>
              </a:rPr>
              <a:t>R</a:t>
            </a:r>
            <a:r>
              <a:rPr sz="2800" dirty="0">
                <a:solidFill>
                  <a:srgbClr val="095A82"/>
                </a:solidFill>
                <a:cs typeface="Calibri"/>
              </a:rPr>
              <a:t>e</a:t>
            </a:r>
            <a:r>
              <a:rPr sz="2800" spc="-10" dirty="0">
                <a:solidFill>
                  <a:srgbClr val="095A82"/>
                </a:solidFill>
                <a:cs typeface="Calibri"/>
              </a:rPr>
              <a:t>g</a:t>
            </a:r>
            <a:r>
              <a:rPr sz="2800" spc="-50" dirty="0">
                <a:solidFill>
                  <a:srgbClr val="095A82"/>
                </a:solidFill>
                <a:cs typeface="Calibri"/>
              </a:rPr>
              <a:t>r</a:t>
            </a:r>
            <a:r>
              <a:rPr sz="2800" dirty="0">
                <a:solidFill>
                  <a:srgbClr val="095A82"/>
                </a:solidFill>
                <a:cs typeface="Calibri"/>
              </a:rPr>
              <a:t>essi</a:t>
            </a:r>
            <a:r>
              <a:rPr sz="2800" spc="10" dirty="0">
                <a:solidFill>
                  <a:srgbClr val="095A82"/>
                </a:solidFill>
                <a:cs typeface="Calibri"/>
              </a:rPr>
              <a:t>o</a:t>
            </a:r>
            <a:r>
              <a:rPr sz="2800" dirty="0">
                <a:solidFill>
                  <a:srgbClr val="095A82"/>
                </a:solidFill>
                <a:cs typeface="Calibri"/>
              </a:rPr>
              <a:t>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19258" y="5539741"/>
            <a:ext cx="2372360" cy="929742"/>
          </a:xfrm>
          <a:prstGeom prst="rect">
            <a:avLst/>
          </a:prstGeom>
          <a:ln w="28955">
            <a:solidFill>
              <a:srgbClr val="095A82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2540" algn="ctr">
              <a:spcBef>
                <a:spcPts val="530"/>
              </a:spcBef>
            </a:pPr>
            <a:r>
              <a:rPr sz="2800" spc="-10" dirty="0">
                <a:solidFill>
                  <a:srgbClr val="095A82"/>
                </a:solidFill>
                <a:cs typeface="Calibri"/>
              </a:rPr>
              <a:t>Logistic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algn="ctr"/>
            <a:r>
              <a:rPr sz="2800" spc="-10" dirty="0">
                <a:solidFill>
                  <a:srgbClr val="095A82"/>
                </a:solidFill>
                <a:cs typeface="Calibri"/>
              </a:rPr>
              <a:t>Regression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78106" y="3922269"/>
            <a:ext cx="4023360" cy="88742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04520" marR="10160" indent="-579120">
              <a:spcBef>
                <a:spcPts val="20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Predicting numerical values  such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house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price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32385" y="5579770"/>
            <a:ext cx="3874770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algn="ctr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Predicting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binary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variables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6350" algn="ctr">
              <a:spcBef>
                <a:spcPts val="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(yes </a:t>
            </a:r>
            <a:r>
              <a:rPr sz="2800" dirty="0">
                <a:solidFill>
                  <a:srgbClr val="5F5F5F"/>
                </a:solidFill>
                <a:cs typeface="Calibri"/>
              </a:rPr>
              <a:t>or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no)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31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2060"/>
                </a:solidFill>
              </a:rPr>
              <a:t>Business Analytics</a:t>
            </a:r>
            <a:endParaRPr sz="5600" dirty="0">
              <a:solidFill>
                <a:srgbClr val="002060"/>
              </a:solidFill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942034" y="1774341"/>
            <a:ext cx="11326166" cy="8512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In our daily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lives, decision we make is based on some information.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Similarly,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managers need good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information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and assistance to make such critical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decisions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that will impact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not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only their companies but also their careers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.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b="1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What makes business decision complicated today is the overwhelming amount of available data and information?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So many data sources. So much information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How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do you process so much information?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do you </a:t>
            </a:r>
            <a:r>
              <a:rPr lang="en-IN" sz="3200" b="1" i="1" spc="-1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make use 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of so </a:t>
            </a:r>
            <a:r>
              <a:rPr lang="en-IN" sz="3200" i="1" spc="-10" dirty="0">
                <a:solidFill>
                  <a:prstClr val="black"/>
                </a:solidFill>
                <a:cs typeface="Calibri"/>
              </a:rPr>
              <a:t>much information</a:t>
            </a: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?</a:t>
            </a: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endParaRPr lang="en-IN" sz="3200" i="1" spc="-10" dirty="0">
              <a:solidFill>
                <a:prstClr val="black"/>
              </a:solidFill>
              <a:cs typeface="Calibri"/>
            </a:endParaRPr>
          </a:p>
          <a:p>
            <a:pPr marL="25400" marR="10160" algn="just">
              <a:buClr>
                <a:srgbClr val="095A82"/>
              </a:buClr>
              <a:tabLst>
                <a:tab pos="599440" algn="l"/>
              </a:tabLst>
            </a:pPr>
            <a:r>
              <a:rPr lang="en-IN" sz="3200" i="1" spc="-10" dirty="0" smtClean="0">
                <a:solidFill>
                  <a:prstClr val="black"/>
                </a:solidFill>
                <a:cs typeface="Calibri"/>
              </a:rPr>
              <a:t>Business Analytics is the use of data, information technology, statistical analysis, quantitative methods, and mathematical or computer-based models to help managers gain improved insight about their business operations and make better, fact based decisions.</a:t>
            </a:r>
            <a:endParaRPr lang="en-IN" sz="3200" i="1" spc="-10" dirty="0">
              <a:solidFill>
                <a:prstClr val="black"/>
              </a:solidFill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0" y="1896770"/>
            <a:ext cx="5257800" cy="68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6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64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Unsupervised Learning</a:t>
            </a:r>
            <a:endParaRPr sz="5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1700"/>
            <a:ext cx="15087600" cy="6593006"/>
          </a:xfrm>
          <a:prstGeom prst="rect">
            <a:avLst/>
          </a:prstGeom>
        </p:spPr>
      </p:pic>
      <p:sp>
        <p:nvSpPr>
          <p:cNvPr id="7" name="object 8"/>
          <p:cNvSpPr txBox="1"/>
          <p:nvPr/>
        </p:nvSpPr>
        <p:spPr>
          <a:xfrm>
            <a:off x="1752600" y="7266860"/>
            <a:ext cx="6210606" cy="14978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598170" marR="13970" indent="-572770" algn="just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2800" spc="-10" dirty="0" smtClean="0">
                <a:solidFill>
                  <a:srgbClr val="5F5F5F"/>
                </a:solidFill>
                <a:latin typeface="Calibri"/>
                <a:cs typeface="Calibri"/>
              </a:rPr>
              <a:t>Google Photos Segment</a:t>
            </a:r>
            <a:endParaRPr sz="2800" dirty="0">
              <a:latin typeface="Calibri"/>
              <a:cs typeface="Calibri"/>
            </a:endParaRPr>
          </a:p>
          <a:p>
            <a:pPr marL="598170" marR="10160" indent="-572770" algn="just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lang="en-IN" sz="2800" spc="-10" dirty="0" smtClean="0">
                <a:solidFill>
                  <a:srgbClr val="5F5F5F"/>
                </a:solidFill>
                <a:latin typeface="Calibri"/>
                <a:cs typeface="Calibri"/>
              </a:rPr>
              <a:t>Customer Segmentation in Marketing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2609" y="246888"/>
            <a:ext cx="4243070" cy="9354820"/>
          </a:xfrm>
          <a:custGeom>
            <a:avLst/>
            <a:gdLst/>
            <a:ahLst/>
            <a:cxnLst/>
            <a:rect l="l" t="t" r="r" b="b"/>
            <a:pathLst>
              <a:path w="2121535" h="4677410">
                <a:moveTo>
                  <a:pt x="0" y="4677156"/>
                </a:moveTo>
                <a:lnTo>
                  <a:pt x="2121408" y="4677156"/>
                </a:lnTo>
                <a:lnTo>
                  <a:pt x="2121408" y="0"/>
                </a:lnTo>
                <a:lnTo>
                  <a:pt x="0" y="0"/>
                </a:lnTo>
                <a:lnTo>
                  <a:pt x="0" y="46771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800" y="795526"/>
            <a:ext cx="0" cy="746760"/>
          </a:xfrm>
          <a:custGeom>
            <a:avLst/>
            <a:gdLst/>
            <a:ahLst/>
            <a:cxnLst/>
            <a:rect l="l" t="t" r="r" b="b"/>
            <a:pathLst>
              <a:path h="373380">
                <a:moveTo>
                  <a:pt x="0" y="0"/>
                </a:moveTo>
                <a:lnTo>
                  <a:pt x="0" y="373379"/>
                </a:lnTo>
              </a:path>
            </a:pathLst>
          </a:custGeom>
          <a:ln w="45720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35423" y="9174480"/>
            <a:ext cx="13460730" cy="426720"/>
          </a:xfrm>
          <a:custGeom>
            <a:avLst/>
            <a:gdLst/>
            <a:ahLst/>
            <a:cxnLst/>
            <a:rect l="l" t="t" r="r" b="b"/>
            <a:pathLst>
              <a:path w="6730365" h="213360">
                <a:moveTo>
                  <a:pt x="0" y="213360"/>
                </a:moveTo>
                <a:lnTo>
                  <a:pt x="6729984" y="213360"/>
                </a:lnTo>
                <a:lnTo>
                  <a:pt x="6729984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35423" y="243840"/>
            <a:ext cx="13460730" cy="424180"/>
          </a:xfrm>
          <a:custGeom>
            <a:avLst/>
            <a:gdLst/>
            <a:ahLst/>
            <a:cxnLst/>
            <a:rect l="l" t="t" r="r" b="b"/>
            <a:pathLst>
              <a:path w="6730365" h="212090">
                <a:moveTo>
                  <a:pt x="0" y="211836"/>
                </a:moveTo>
                <a:lnTo>
                  <a:pt x="6729984" y="211836"/>
                </a:lnTo>
                <a:lnTo>
                  <a:pt x="6729984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4672" y="2334766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5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5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5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4672" y="456285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672" y="345033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256" y="0"/>
                </a:moveTo>
                <a:lnTo>
                  <a:pt x="97974" y="7303"/>
                </a:lnTo>
                <a:lnTo>
                  <a:pt x="58649" y="27639"/>
                </a:lnTo>
                <a:lnTo>
                  <a:pt x="27639" y="58649"/>
                </a:lnTo>
                <a:lnTo>
                  <a:pt x="7303" y="97974"/>
                </a:lnTo>
                <a:lnTo>
                  <a:pt x="0" y="143256"/>
                </a:lnTo>
                <a:lnTo>
                  <a:pt x="7303" y="188537"/>
                </a:lnTo>
                <a:lnTo>
                  <a:pt x="27639" y="227862"/>
                </a:lnTo>
                <a:lnTo>
                  <a:pt x="58649" y="258872"/>
                </a:lnTo>
                <a:lnTo>
                  <a:pt x="97974" y="279208"/>
                </a:lnTo>
                <a:lnTo>
                  <a:pt x="143256" y="286512"/>
                </a:lnTo>
                <a:lnTo>
                  <a:pt x="188537" y="279208"/>
                </a:lnTo>
                <a:lnTo>
                  <a:pt x="227862" y="258872"/>
                </a:lnTo>
                <a:lnTo>
                  <a:pt x="258872" y="227862"/>
                </a:lnTo>
                <a:lnTo>
                  <a:pt x="279208" y="188537"/>
                </a:lnTo>
                <a:lnTo>
                  <a:pt x="286512" y="143256"/>
                </a:lnTo>
                <a:lnTo>
                  <a:pt x="279208" y="97974"/>
                </a:lnTo>
                <a:lnTo>
                  <a:pt x="258872" y="58649"/>
                </a:lnTo>
                <a:lnTo>
                  <a:pt x="227862" y="27639"/>
                </a:lnTo>
                <a:lnTo>
                  <a:pt x="188537" y="730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91182" y="2907793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1182" y="4023359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5070" y="2410612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1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8856" y="352856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095A82"/>
                </a:solidFill>
                <a:cs typeface="Calibri"/>
              </a:rPr>
              <a:t>2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2878" y="464159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3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040790" y="705511"/>
            <a:ext cx="2082800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>
              <a:spcBef>
                <a:spcPts val="21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endParaRPr sz="2800">
              <a:latin typeface="Calibri"/>
              <a:cs typeface="Calibri"/>
            </a:endParaRPr>
          </a:p>
          <a:p>
            <a:pPr marL="25400"/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144001" y="3480815"/>
            <a:ext cx="3563110" cy="3858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92903" y="719440"/>
            <a:ext cx="12363450" cy="1322157"/>
          </a:xfrm>
          <a:prstGeom prst="rect">
            <a:avLst/>
          </a:prstGeom>
        </p:spPr>
        <p:txBody>
          <a:bodyPr vert="horz" wrap="square" lIns="0" tIns="240030" rIns="0" bIns="0" rtlCol="0">
            <a:spAutoFit/>
          </a:bodyPr>
          <a:lstStyle/>
          <a:p>
            <a:pPr marL="598170" indent="-572770">
              <a:spcBef>
                <a:spcPts val="18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Unsupervised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Learning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training </a:t>
            </a:r>
            <a:r>
              <a:rPr sz="2800" spc="1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dirty="0">
                <a:solidFill>
                  <a:srgbClr val="5F5F5F"/>
                </a:solidFill>
                <a:cs typeface="Calibri"/>
              </a:rPr>
              <a:t>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model using information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is</a:t>
            </a:r>
            <a:r>
              <a:rPr sz="2800" spc="11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neither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dirty="0">
                <a:solidFill>
                  <a:srgbClr val="5F5F5F"/>
                </a:solidFill>
                <a:cs typeface="Calibri"/>
              </a:rPr>
              <a:t>classified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nor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labelled.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92903" y="2179222"/>
            <a:ext cx="11964670" cy="1319592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598170" indent="-572770">
              <a:spcBef>
                <a:spcPts val="187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This model can be used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cluster the input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data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classes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 the basis of</a:t>
            </a:r>
            <a:r>
              <a:rPr sz="2800" spc="28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their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20" dirty="0">
                <a:solidFill>
                  <a:srgbClr val="5F5F5F"/>
                </a:solidFill>
                <a:cs typeface="Calibri"/>
              </a:rPr>
              <a:t>statistical</a:t>
            </a:r>
            <a:r>
              <a:rPr sz="280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properties.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42254" y="7459629"/>
            <a:ext cx="12641580" cy="1319592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40640">
              <a:spcBef>
                <a:spcPts val="1870"/>
              </a:spcBef>
            </a:pPr>
            <a:r>
              <a:rPr sz="2800" spc="-10" dirty="0">
                <a:solidFill>
                  <a:srgbClr val="006FC0"/>
                </a:solidFill>
                <a:cs typeface="Calibri"/>
              </a:rPr>
              <a:t>Example:</a:t>
            </a:r>
            <a:r>
              <a:rPr sz="2800" spc="90" dirty="0">
                <a:solidFill>
                  <a:srgbClr val="006FC0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For</a:t>
            </a:r>
            <a:r>
              <a:rPr sz="2800" spc="3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a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basket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full</a:t>
            </a:r>
            <a:r>
              <a:rPr sz="2800" spc="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of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vegetables,</a:t>
            </a:r>
            <a:r>
              <a:rPr sz="2800" spc="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we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can</a:t>
            </a:r>
            <a:r>
              <a:rPr sz="2800" spc="3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cluster</a:t>
            </a:r>
            <a:r>
              <a:rPr sz="2800" spc="3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different</a:t>
            </a:r>
            <a:r>
              <a:rPr sz="2800" spc="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vegetables</a:t>
            </a:r>
            <a:r>
              <a:rPr sz="2800" spc="36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based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upon their colour </a:t>
            </a:r>
            <a:r>
              <a:rPr sz="2800" dirty="0">
                <a:solidFill>
                  <a:srgbClr val="5F5F5F"/>
                </a:solidFill>
                <a:cs typeface="Calibri"/>
              </a:rPr>
              <a:t>or</a:t>
            </a:r>
            <a:r>
              <a:rPr sz="2800" spc="-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size.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9454" y="2214779"/>
            <a:ext cx="14147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cs typeface="Calibri"/>
              </a:rPr>
              <a:t>Supervised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9454" y="3368293"/>
            <a:ext cx="175006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Un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cs typeface="Calibri"/>
              </a:rPr>
              <a:t>upe</a:t>
            </a:r>
            <a:r>
              <a:rPr sz="2400" spc="20" dirty="0">
                <a:solidFill>
                  <a:srgbClr val="FFFFFF"/>
                </a:solidFill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cs typeface="Calibri"/>
              </a:rPr>
              <a:t>vi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cs typeface="Calibri"/>
              </a:rPr>
              <a:t>ed  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9455" y="4444899"/>
            <a:ext cx="1882138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20" dirty="0">
                <a:solidFill>
                  <a:srgbClr val="FFFFFF"/>
                </a:solidFill>
                <a:cs typeface="Calibri"/>
              </a:rPr>
              <a:t>Reinforcement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03435" y="5289802"/>
            <a:ext cx="1179830" cy="393700"/>
          </a:xfrm>
          <a:custGeom>
            <a:avLst/>
            <a:gdLst/>
            <a:ahLst/>
            <a:cxnLst/>
            <a:rect l="l" t="t" r="r" b="b"/>
            <a:pathLst>
              <a:path w="589914" h="196850">
                <a:moveTo>
                  <a:pt x="557022" y="0"/>
                </a:moveTo>
                <a:lnTo>
                  <a:pt x="32766" y="0"/>
                </a:lnTo>
                <a:lnTo>
                  <a:pt x="20038" y="2583"/>
                </a:lnTo>
                <a:lnTo>
                  <a:pt x="9620" y="9620"/>
                </a:lnTo>
                <a:lnTo>
                  <a:pt x="2583" y="20038"/>
                </a:lnTo>
                <a:lnTo>
                  <a:pt x="0" y="32766"/>
                </a:lnTo>
                <a:lnTo>
                  <a:pt x="0" y="163830"/>
                </a:lnTo>
                <a:lnTo>
                  <a:pt x="2583" y="176557"/>
                </a:lnTo>
                <a:lnTo>
                  <a:pt x="9620" y="186975"/>
                </a:lnTo>
                <a:lnTo>
                  <a:pt x="20038" y="194012"/>
                </a:lnTo>
                <a:lnTo>
                  <a:pt x="32766" y="196596"/>
                </a:lnTo>
                <a:lnTo>
                  <a:pt x="557022" y="196596"/>
                </a:lnTo>
                <a:lnTo>
                  <a:pt x="569749" y="194012"/>
                </a:lnTo>
                <a:lnTo>
                  <a:pt x="580167" y="186975"/>
                </a:lnTo>
                <a:lnTo>
                  <a:pt x="587204" y="176557"/>
                </a:lnTo>
                <a:lnTo>
                  <a:pt x="589788" y="163830"/>
                </a:lnTo>
                <a:lnTo>
                  <a:pt x="589788" y="32766"/>
                </a:lnTo>
                <a:lnTo>
                  <a:pt x="587204" y="20038"/>
                </a:lnTo>
                <a:lnTo>
                  <a:pt x="580167" y="9620"/>
                </a:lnTo>
                <a:lnTo>
                  <a:pt x="569749" y="2583"/>
                </a:lnTo>
                <a:lnTo>
                  <a:pt x="557022" y="0"/>
                </a:lnTo>
                <a:close/>
              </a:path>
            </a:pathLst>
          </a:custGeom>
          <a:solidFill>
            <a:srgbClr val="004A6B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203435" y="5289802"/>
            <a:ext cx="1179830" cy="393700"/>
          </a:xfrm>
          <a:custGeom>
            <a:avLst/>
            <a:gdLst/>
            <a:ahLst/>
            <a:cxnLst/>
            <a:rect l="l" t="t" r="r" b="b"/>
            <a:pathLst>
              <a:path w="589914" h="196850">
                <a:moveTo>
                  <a:pt x="0" y="32766"/>
                </a:moveTo>
                <a:lnTo>
                  <a:pt x="2583" y="20038"/>
                </a:lnTo>
                <a:lnTo>
                  <a:pt x="9620" y="9620"/>
                </a:lnTo>
                <a:lnTo>
                  <a:pt x="20038" y="2583"/>
                </a:lnTo>
                <a:lnTo>
                  <a:pt x="32766" y="0"/>
                </a:lnTo>
                <a:lnTo>
                  <a:pt x="557022" y="0"/>
                </a:lnTo>
                <a:lnTo>
                  <a:pt x="569749" y="2583"/>
                </a:lnTo>
                <a:lnTo>
                  <a:pt x="580167" y="9620"/>
                </a:lnTo>
                <a:lnTo>
                  <a:pt x="587204" y="20038"/>
                </a:lnTo>
                <a:lnTo>
                  <a:pt x="589788" y="32766"/>
                </a:lnTo>
                <a:lnTo>
                  <a:pt x="589788" y="163830"/>
                </a:lnTo>
                <a:lnTo>
                  <a:pt x="587204" y="176557"/>
                </a:lnTo>
                <a:lnTo>
                  <a:pt x="580167" y="186975"/>
                </a:lnTo>
                <a:lnTo>
                  <a:pt x="569749" y="194012"/>
                </a:lnTo>
                <a:lnTo>
                  <a:pt x="557022" y="196596"/>
                </a:lnTo>
                <a:lnTo>
                  <a:pt x="32766" y="196596"/>
                </a:lnTo>
                <a:lnTo>
                  <a:pt x="20038" y="194012"/>
                </a:lnTo>
                <a:lnTo>
                  <a:pt x="9620" y="186975"/>
                </a:lnTo>
                <a:lnTo>
                  <a:pt x="2583" y="176557"/>
                </a:lnTo>
                <a:lnTo>
                  <a:pt x="0" y="163830"/>
                </a:lnTo>
                <a:lnTo>
                  <a:pt x="0" y="32766"/>
                </a:lnTo>
                <a:close/>
              </a:path>
            </a:pathLst>
          </a:custGeom>
          <a:ln w="28956">
            <a:solidFill>
              <a:srgbClr val="004A6B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317228" y="5327397"/>
            <a:ext cx="890268" cy="27186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1600" spc="-10" dirty="0">
                <a:solidFill>
                  <a:srgbClr val="FFFFFF"/>
                </a:solidFill>
                <a:cs typeface="Calibri"/>
              </a:rPr>
              <a:t>Cluster </a:t>
            </a:r>
            <a:r>
              <a:rPr sz="1600" dirty="0">
                <a:solidFill>
                  <a:srgbClr val="FFFFFF"/>
                </a:solidFill>
                <a:cs typeface="Calibri"/>
              </a:rPr>
              <a:t>-</a:t>
            </a:r>
            <a:r>
              <a:rPr sz="1600" spc="-120" dirty="0">
                <a:solidFill>
                  <a:srgbClr val="FFFFFF"/>
                </a:solidFill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cs typeface="Calibri"/>
              </a:rPr>
              <a:t>1</a:t>
            </a:r>
            <a:endParaRPr sz="1600">
              <a:solidFill>
                <a:prstClr val="black"/>
              </a:solidFill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486389" y="5295900"/>
            <a:ext cx="1179830" cy="391160"/>
          </a:xfrm>
          <a:custGeom>
            <a:avLst/>
            <a:gdLst/>
            <a:ahLst/>
            <a:cxnLst/>
            <a:rect l="l" t="t" r="r" b="b"/>
            <a:pathLst>
              <a:path w="589914" h="195580">
                <a:moveTo>
                  <a:pt x="557276" y="0"/>
                </a:moveTo>
                <a:lnTo>
                  <a:pt x="32511" y="0"/>
                </a:lnTo>
                <a:lnTo>
                  <a:pt x="19877" y="2561"/>
                </a:lnTo>
                <a:lnTo>
                  <a:pt x="9540" y="9540"/>
                </a:lnTo>
                <a:lnTo>
                  <a:pt x="2561" y="19877"/>
                </a:lnTo>
                <a:lnTo>
                  <a:pt x="0" y="32512"/>
                </a:lnTo>
                <a:lnTo>
                  <a:pt x="0" y="162560"/>
                </a:lnTo>
                <a:lnTo>
                  <a:pt x="2561" y="175194"/>
                </a:lnTo>
                <a:lnTo>
                  <a:pt x="9540" y="185531"/>
                </a:lnTo>
                <a:lnTo>
                  <a:pt x="19877" y="192510"/>
                </a:lnTo>
                <a:lnTo>
                  <a:pt x="32511" y="195072"/>
                </a:lnTo>
                <a:lnTo>
                  <a:pt x="557276" y="195072"/>
                </a:lnTo>
                <a:lnTo>
                  <a:pt x="569910" y="192510"/>
                </a:lnTo>
                <a:lnTo>
                  <a:pt x="580247" y="185531"/>
                </a:lnTo>
                <a:lnTo>
                  <a:pt x="587226" y="175194"/>
                </a:lnTo>
                <a:lnTo>
                  <a:pt x="589788" y="162560"/>
                </a:lnTo>
                <a:lnTo>
                  <a:pt x="589788" y="32512"/>
                </a:lnTo>
                <a:lnTo>
                  <a:pt x="587226" y="19877"/>
                </a:lnTo>
                <a:lnTo>
                  <a:pt x="580247" y="9540"/>
                </a:lnTo>
                <a:lnTo>
                  <a:pt x="569910" y="2561"/>
                </a:lnTo>
                <a:lnTo>
                  <a:pt x="557276" y="0"/>
                </a:lnTo>
                <a:close/>
              </a:path>
            </a:pathLst>
          </a:custGeom>
          <a:solidFill>
            <a:srgbClr val="004A6B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486389" y="5295900"/>
            <a:ext cx="1179830" cy="391160"/>
          </a:xfrm>
          <a:custGeom>
            <a:avLst/>
            <a:gdLst/>
            <a:ahLst/>
            <a:cxnLst/>
            <a:rect l="l" t="t" r="r" b="b"/>
            <a:pathLst>
              <a:path w="589914" h="195580">
                <a:moveTo>
                  <a:pt x="0" y="32512"/>
                </a:moveTo>
                <a:lnTo>
                  <a:pt x="2561" y="19877"/>
                </a:lnTo>
                <a:lnTo>
                  <a:pt x="9540" y="9540"/>
                </a:lnTo>
                <a:lnTo>
                  <a:pt x="19877" y="2561"/>
                </a:lnTo>
                <a:lnTo>
                  <a:pt x="32511" y="0"/>
                </a:lnTo>
                <a:lnTo>
                  <a:pt x="557276" y="0"/>
                </a:lnTo>
                <a:lnTo>
                  <a:pt x="569910" y="2561"/>
                </a:lnTo>
                <a:lnTo>
                  <a:pt x="580247" y="9540"/>
                </a:lnTo>
                <a:lnTo>
                  <a:pt x="587226" y="19877"/>
                </a:lnTo>
                <a:lnTo>
                  <a:pt x="589788" y="32512"/>
                </a:lnTo>
                <a:lnTo>
                  <a:pt x="589788" y="162560"/>
                </a:lnTo>
                <a:lnTo>
                  <a:pt x="587226" y="175194"/>
                </a:lnTo>
                <a:lnTo>
                  <a:pt x="580247" y="185531"/>
                </a:lnTo>
                <a:lnTo>
                  <a:pt x="569910" y="192510"/>
                </a:lnTo>
                <a:lnTo>
                  <a:pt x="557276" y="195072"/>
                </a:lnTo>
                <a:lnTo>
                  <a:pt x="32511" y="195072"/>
                </a:lnTo>
                <a:lnTo>
                  <a:pt x="19877" y="192510"/>
                </a:lnTo>
                <a:lnTo>
                  <a:pt x="9540" y="185531"/>
                </a:lnTo>
                <a:lnTo>
                  <a:pt x="2561" y="175194"/>
                </a:lnTo>
                <a:lnTo>
                  <a:pt x="0" y="162560"/>
                </a:lnTo>
                <a:lnTo>
                  <a:pt x="0" y="32512"/>
                </a:lnTo>
                <a:close/>
              </a:path>
            </a:pathLst>
          </a:custGeom>
          <a:ln w="28956">
            <a:solidFill>
              <a:srgbClr val="004A6B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600942" y="5332985"/>
            <a:ext cx="890268" cy="27186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1600" spc="-10" dirty="0">
                <a:solidFill>
                  <a:srgbClr val="FFFFFF"/>
                </a:solidFill>
                <a:cs typeface="Calibri"/>
              </a:rPr>
              <a:t>Cluster </a:t>
            </a:r>
            <a:r>
              <a:rPr sz="1600" dirty="0">
                <a:solidFill>
                  <a:srgbClr val="FFFFFF"/>
                </a:solidFill>
                <a:cs typeface="Calibri"/>
              </a:rPr>
              <a:t>-</a:t>
            </a:r>
            <a:r>
              <a:rPr sz="1600" spc="-120" dirty="0">
                <a:solidFill>
                  <a:srgbClr val="FFFFFF"/>
                </a:solidFill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cs typeface="Calibri"/>
              </a:rPr>
              <a:t>2</a:t>
            </a:r>
            <a:endParaRPr sz="16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8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64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Reinforcement Learning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24100"/>
            <a:ext cx="142060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5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64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Reinforcement Learning Examples</a:t>
            </a:r>
            <a:endParaRPr sz="5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460" y="2095500"/>
            <a:ext cx="10134600" cy="71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64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Reinforcement Learning Examples</a:t>
            </a:r>
            <a:endParaRPr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1358"/>
            <a:ext cx="14859000" cy="7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6462" y="9674353"/>
            <a:ext cx="1542288" cy="39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609" y="246888"/>
            <a:ext cx="4243070" cy="9354820"/>
          </a:xfrm>
          <a:custGeom>
            <a:avLst/>
            <a:gdLst/>
            <a:ahLst/>
            <a:cxnLst/>
            <a:rect l="l" t="t" r="r" b="b"/>
            <a:pathLst>
              <a:path w="2121535" h="4677410">
                <a:moveTo>
                  <a:pt x="0" y="4677156"/>
                </a:moveTo>
                <a:lnTo>
                  <a:pt x="2121408" y="4677156"/>
                </a:lnTo>
                <a:lnTo>
                  <a:pt x="2121408" y="0"/>
                </a:lnTo>
                <a:lnTo>
                  <a:pt x="0" y="0"/>
                </a:lnTo>
                <a:lnTo>
                  <a:pt x="0" y="467715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4672" y="456285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256" y="0"/>
                </a:moveTo>
                <a:lnTo>
                  <a:pt x="97974" y="7303"/>
                </a:lnTo>
                <a:lnTo>
                  <a:pt x="58649" y="27639"/>
                </a:lnTo>
                <a:lnTo>
                  <a:pt x="27639" y="58649"/>
                </a:lnTo>
                <a:lnTo>
                  <a:pt x="7303" y="97974"/>
                </a:lnTo>
                <a:lnTo>
                  <a:pt x="0" y="143256"/>
                </a:lnTo>
                <a:lnTo>
                  <a:pt x="7303" y="188537"/>
                </a:lnTo>
                <a:lnTo>
                  <a:pt x="27639" y="227862"/>
                </a:lnTo>
                <a:lnTo>
                  <a:pt x="58649" y="258872"/>
                </a:lnTo>
                <a:lnTo>
                  <a:pt x="97974" y="279208"/>
                </a:lnTo>
                <a:lnTo>
                  <a:pt x="143256" y="286512"/>
                </a:lnTo>
                <a:lnTo>
                  <a:pt x="188537" y="279208"/>
                </a:lnTo>
                <a:lnTo>
                  <a:pt x="227862" y="258872"/>
                </a:lnTo>
                <a:lnTo>
                  <a:pt x="258872" y="227862"/>
                </a:lnTo>
                <a:lnTo>
                  <a:pt x="279208" y="188537"/>
                </a:lnTo>
                <a:lnTo>
                  <a:pt x="286512" y="143256"/>
                </a:lnTo>
                <a:lnTo>
                  <a:pt x="279208" y="97974"/>
                </a:lnTo>
                <a:lnTo>
                  <a:pt x="258872" y="58649"/>
                </a:lnTo>
                <a:lnTo>
                  <a:pt x="227862" y="27639"/>
                </a:lnTo>
                <a:lnTo>
                  <a:pt x="188537" y="730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4672" y="456285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878" y="464159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dirty="0">
                <a:solidFill>
                  <a:srgbClr val="095A82"/>
                </a:solidFill>
                <a:cs typeface="Calibri"/>
              </a:rPr>
              <a:t>3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99539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4" h="4677410">
                <a:moveTo>
                  <a:pt x="0" y="4677155"/>
                </a:moveTo>
                <a:lnTo>
                  <a:pt x="146303" y="4677155"/>
                </a:lnTo>
                <a:lnTo>
                  <a:pt x="146303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246888"/>
            <a:ext cx="293370" cy="9354820"/>
          </a:xfrm>
          <a:custGeom>
            <a:avLst/>
            <a:gdLst/>
            <a:ahLst/>
            <a:cxnLst/>
            <a:rect l="l" t="t" r="r" b="b"/>
            <a:pathLst>
              <a:path w="146685" h="4677410">
                <a:moveTo>
                  <a:pt x="0" y="4677155"/>
                </a:moveTo>
                <a:lnTo>
                  <a:pt x="146304" y="4677155"/>
                </a:lnTo>
                <a:lnTo>
                  <a:pt x="146304" y="0"/>
                </a:lnTo>
                <a:lnTo>
                  <a:pt x="0" y="0"/>
                </a:lnTo>
                <a:lnTo>
                  <a:pt x="0" y="4677155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34511" y="9601198"/>
            <a:ext cx="14954250" cy="685800"/>
          </a:xfrm>
          <a:custGeom>
            <a:avLst/>
            <a:gdLst/>
            <a:ahLst/>
            <a:cxnLst/>
            <a:rect l="l" t="t" r="r" b="b"/>
            <a:pathLst>
              <a:path w="7477125" h="342900">
                <a:moveTo>
                  <a:pt x="0" y="342900"/>
                </a:moveTo>
                <a:lnTo>
                  <a:pt x="7476744" y="342900"/>
                </a:lnTo>
                <a:lnTo>
                  <a:pt x="7476744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9601198"/>
            <a:ext cx="1061720" cy="685800"/>
          </a:xfrm>
          <a:custGeom>
            <a:avLst/>
            <a:gdLst/>
            <a:ahLst/>
            <a:cxnLst/>
            <a:rect l="l" t="t" r="r" b="b"/>
            <a:pathLst>
              <a:path w="530860" h="342900">
                <a:moveTo>
                  <a:pt x="0" y="342900"/>
                </a:moveTo>
                <a:lnTo>
                  <a:pt x="530352" y="342900"/>
                </a:lnTo>
                <a:lnTo>
                  <a:pt x="530352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7654" y="9451855"/>
            <a:ext cx="2275332" cy="83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5800" y="795526"/>
            <a:ext cx="0" cy="746760"/>
          </a:xfrm>
          <a:custGeom>
            <a:avLst/>
            <a:gdLst/>
            <a:ahLst/>
            <a:cxnLst/>
            <a:rect l="l" t="t" r="r" b="b"/>
            <a:pathLst>
              <a:path h="373380">
                <a:moveTo>
                  <a:pt x="0" y="0"/>
                </a:moveTo>
                <a:lnTo>
                  <a:pt x="0" y="373379"/>
                </a:lnTo>
              </a:path>
            </a:pathLst>
          </a:custGeom>
          <a:ln w="45720">
            <a:solidFill>
              <a:srgbClr val="0D80B8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35423" y="9174480"/>
            <a:ext cx="13460730" cy="426720"/>
          </a:xfrm>
          <a:custGeom>
            <a:avLst/>
            <a:gdLst/>
            <a:ahLst/>
            <a:cxnLst/>
            <a:rect l="l" t="t" r="r" b="b"/>
            <a:pathLst>
              <a:path w="6730365" h="213360">
                <a:moveTo>
                  <a:pt x="0" y="213360"/>
                </a:moveTo>
                <a:lnTo>
                  <a:pt x="6729984" y="213360"/>
                </a:lnTo>
                <a:lnTo>
                  <a:pt x="6729984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35423" y="243840"/>
            <a:ext cx="13460730" cy="424180"/>
          </a:xfrm>
          <a:custGeom>
            <a:avLst/>
            <a:gdLst/>
            <a:ahLst/>
            <a:cxnLst/>
            <a:rect l="l" t="t" r="r" b="b"/>
            <a:pathLst>
              <a:path w="6730365" h="212090">
                <a:moveTo>
                  <a:pt x="0" y="211836"/>
                </a:moveTo>
                <a:lnTo>
                  <a:pt x="6729984" y="211836"/>
                </a:lnTo>
                <a:lnTo>
                  <a:pt x="6729984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0703" y="9454895"/>
            <a:ext cx="2274570" cy="833118"/>
          </a:xfrm>
          <a:custGeom>
            <a:avLst/>
            <a:gdLst/>
            <a:ahLst/>
            <a:cxnLst/>
            <a:rect l="l" t="t" r="r" b="b"/>
            <a:pathLst>
              <a:path w="1137285" h="416560">
                <a:moveTo>
                  <a:pt x="0" y="416051"/>
                </a:moveTo>
                <a:lnTo>
                  <a:pt x="1136904" y="416051"/>
                </a:lnTo>
                <a:lnTo>
                  <a:pt x="1136904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4672" y="2334766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5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5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5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1182" y="2907793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91182" y="4023359"/>
            <a:ext cx="0" cy="542290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0763"/>
                </a:lnTo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2102" y="3450334"/>
            <a:ext cx="574040" cy="57404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143256"/>
                </a:moveTo>
                <a:lnTo>
                  <a:pt x="7303" y="97974"/>
                </a:lnTo>
                <a:lnTo>
                  <a:pt x="27639" y="58649"/>
                </a:lnTo>
                <a:lnTo>
                  <a:pt x="58649" y="27639"/>
                </a:lnTo>
                <a:lnTo>
                  <a:pt x="97974" y="7303"/>
                </a:lnTo>
                <a:lnTo>
                  <a:pt x="143256" y="0"/>
                </a:lnTo>
                <a:lnTo>
                  <a:pt x="188537" y="7303"/>
                </a:lnTo>
                <a:lnTo>
                  <a:pt x="227862" y="27639"/>
                </a:lnTo>
                <a:lnTo>
                  <a:pt x="258872" y="58649"/>
                </a:lnTo>
                <a:lnTo>
                  <a:pt x="279208" y="97974"/>
                </a:lnTo>
                <a:lnTo>
                  <a:pt x="286512" y="143256"/>
                </a:lnTo>
                <a:lnTo>
                  <a:pt x="279208" y="188537"/>
                </a:lnTo>
                <a:lnTo>
                  <a:pt x="258872" y="227862"/>
                </a:lnTo>
                <a:lnTo>
                  <a:pt x="227862" y="258872"/>
                </a:lnTo>
                <a:lnTo>
                  <a:pt x="188537" y="279208"/>
                </a:lnTo>
                <a:lnTo>
                  <a:pt x="143256" y="286512"/>
                </a:lnTo>
                <a:lnTo>
                  <a:pt x="97974" y="279208"/>
                </a:lnTo>
                <a:lnTo>
                  <a:pt x="58649" y="258872"/>
                </a:lnTo>
                <a:lnTo>
                  <a:pt x="27639" y="227862"/>
                </a:lnTo>
                <a:lnTo>
                  <a:pt x="7303" y="188537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7144" y="3528566"/>
            <a:ext cx="2057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b="1" dirty="0">
                <a:solidFill>
                  <a:srgbClr val="FFFFFF"/>
                </a:solidFill>
                <a:cs typeface="Calibri"/>
              </a:rPr>
              <a:t>2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2878" y="2418994"/>
            <a:ext cx="218440" cy="394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130" dirty="0">
                <a:solidFill>
                  <a:srgbClr val="FFFFFF"/>
                </a:solidFill>
                <a:cs typeface="Calibri"/>
              </a:rPr>
              <a:t>1</a:t>
            </a:r>
            <a:r>
              <a:rPr sz="3600" baseline="2314" dirty="0">
                <a:solidFill>
                  <a:srgbClr val="FFFFFF"/>
                </a:solidFill>
                <a:cs typeface="Calibri"/>
              </a:rPr>
              <a:t>1</a:t>
            </a:r>
            <a:endParaRPr sz="3600" baseline="2314">
              <a:solidFill>
                <a:prstClr val="black"/>
              </a:solidFill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8353" y="731775"/>
            <a:ext cx="2231390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10160">
              <a:spcBef>
                <a:spcPts val="210"/>
              </a:spcBef>
            </a:pPr>
            <a:r>
              <a:rPr sz="2800" b="1" spc="-50" dirty="0">
                <a:solidFill>
                  <a:srgbClr val="FFFFFF"/>
                </a:solidFill>
                <a:cs typeface="Calibri"/>
              </a:rPr>
              <a:t>R</a:t>
            </a:r>
            <a:r>
              <a:rPr sz="2800" b="1" spc="-10" dirty="0">
                <a:solidFill>
                  <a:srgbClr val="FFFFFF"/>
                </a:solidFill>
                <a:cs typeface="Calibri"/>
              </a:rPr>
              <a:t>e</a:t>
            </a:r>
            <a:r>
              <a:rPr sz="2800" b="1" dirty="0">
                <a:solidFill>
                  <a:srgbClr val="FFFFFF"/>
                </a:solidFill>
                <a:cs typeface="Calibri"/>
              </a:rPr>
              <a:t>i</a:t>
            </a:r>
            <a:r>
              <a:rPr sz="2800" b="1" spc="-20" dirty="0">
                <a:solidFill>
                  <a:srgbClr val="FFFFFF"/>
                </a:solidFill>
                <a:cs typeface="Calibri"/>
              </a:rPr>
              <a:t>n</a:t>
            </a:r>
            <a:r>
              <a:rPr sz="2800" b="1" spc="-50" dirty="0">
                <a:solidFill>
                  <a:srgbClr val="FFFFFF"/>
                </a:solidFill>
                <a:cs typeface="Calibri"/>
              </a:rPr>
              <a:t>f</a:t>
            </a:r>
            <a:r>
              <a:rPr sz="2800" b="1" dirty="0">
                <a:solidFill>
                  <a:srgbClr val="FFFFFF"/>
                </a:solidFill>
                <a:cs typeface="Calibri"/>
              </a:rPr>
              <a:t>o</a:t>
            </a:r>
            <a:r>
              <a:rPr sz="2800" b="1" spc="-40" dirty="0">
                <a:solidFill>
                  <a:srgbClr val="FFFFFF"/>
                </a:solidFill>
                <a:cs typeface="Calibri"/>
              </a:rPr>
              <a:t>r</a:t>
            </a:r>
            <a:r>
              <a:rPr sz="2800" b="1" spc="-10" dirty="0">
                <a:solidFill>
                  <a:srgbClr val="FFFFFF"/>
                </a:solidFill>
                <a:cs typeface="Calibri"/>
              </a:rPr>
              <a:t>ceme</a:t>
            </a:r>
            <a:r>
              <a:rPr sz="2800" b="1" spc="-40" dirty="0">
                <a:solidFill>
                  <a:srgbClr val="FFFFFF"/>
                </a:solidFill>
                <a:cs typeface="Calibri"/>
              </a:rPr>
              <a:t>n</a:t>
            </a:r>
            <a:r>
              <a:rPr sz="2800" b="1" dirty="0">
                <a:solidFill>
                  <a:srgbClr val="FFFFFF"/>
                </a:solidFill>
                <a:cs typeface="Calibri"/>
              </a:rPr>
              <a:t>t  </a:t>
            </a:r>
            <a:r>
              <a:rPr sz="2800" b="1" spc="-10" dirty="0">
                <a:solidFill>
                  <a:srgbClr val="FFFFFF"/>
                </a:solidFill>
                <a:cs typeface="Calibri"/>
              </a:rPr>
              <a:t>Learning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9454" y="2214779"/>
            <a:ext cx="141478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10" dirty="0">
                <a:solidFill>
                  <a:srgbClr val="FFFFFF"/>
                </a:solidFill>
                <a:cs typeface="Calibri"/>
              </a:rPr>
              <a:t>Supervised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89454" y="3368293"/>
            <a:ext cx="1750060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10160">
              <a:spcBef>
                <a:spcPts val="20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Un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cs typeface="Calibri"/>
              </a:rPr>
              <a:t>upe</a:t>
            </a:r>
            <a:r>
              <a:rPr sz="2400" spc="20" dirty="0">
                <a:solidFill>
                  <a:srgbClr val="FFFFFF"/>
                </a:solidFill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cs typeface="Calibri"/>
              </a:rPr>
              <a:t>vi</a:t>
            </a:r>
            <a:r>
              <a:rPr sz="2400" spc="-10" dirty="0">
                <a:solidFill>
                  <a:srgbClr val="FFFFFF"/>
                </a:solidFill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cs typeface="Calibri"/>
              </a:rPr>
              <a:t>ed  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89455" y="4444899"/>
            <a:ext cx="1882138" cy="76431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400" spc="-20" dirty="0">
                <a:solidFill>
                  <a:srgbClr val="FFFFFF"/>
                </a:solidFill>
                <a:cs typeface="Calibri"/>
              </a:rPr>
              <a:t>Reinforcement</a:t>
            </a:r>
            <a:endParaRPr sz="2400">
              <a:solidFill>
                <a:prstClr val="black"/>
              </a:solidFill>
              <a:cs typeface="Calibri"/>
            </a:endParaRPr>
          </a:p>
          <a:p>
            <a:pPr marL="25400">
              <a:spcBef>
                <a:spcPts val="10"/>
              </a:spcBef>
            </a:pPr>
            <a:r>
              <a:rPr sz="2400" dirty="0">
                <a:solidFill>
                  <a:srgbClr val="FFFFFF"/>
                </a:solidFill>
                <a:cs typeface="Calibri"/>
              </a:rPr>
              <a:t>Learning</a:t>
            </a:r>
            <a:endParaRPr sz="2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51322" y="679906"/>
            <a:ext cx="1109726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Reinforcement Learning (RL)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learning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by interacting </a:t>
            </a:r>
            <a:r>
              <a:rPr sz="2800" dirty="0">
                <a:solidFill>
                  <a:srgbClr val="5F5F5F"/>
                </a:solidFill>
                <a:cs typeface="Calibri"/>
              </a:rPr>
              <a:t>with a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space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an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environment.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51322" y="7684578"/>
            <a:ext cx="12171680" cy="1322157"/>
          </a:xfrm>
          <a:prstGeom prst="rect">
            <a:avLst/>
          </a:prstGeom>
        </p:spPr>
        <p:txBody>
          <a:bodyPr vert="horz" wrap="square" lIns="0" tIns="240030" rIns="0" bIns="0" rtlCol="0">
            <a:spAutoFit/>
          </a:bodyPr>
          <a:lstStyle/>
          <a:p>
            <a:pPr marL="598170" indent="-572770">
              <a:spcBef>
                <a:spcPts val="189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An RL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agent </a:t>
            </a:r>
            <a:r>
              <a:rPr sz="2800" dirty="0">
                <a:solidFill>
                  <a:srgbClr val="5F5F5F"/>
                </a:solidFill>
                <a:cs typeface="Calibri"/>
              </a:rPr>
              <a:t>learns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from the consequences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its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actions, </a:t>
            </a:r>
            <a:r>
              <a:rPr sz="2800" dirty="0">
                <a:solidFill>
                  <a:srgbClr val="5F5F5F"/>
                </a:solidFill>
                <a:cs typeface="Calibri"/>
              </a:rPr>
              <a:t>rather than from</a:t>
            </a:r>
            <a:r>
              <a:rPr sz="2800" spc="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being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taught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cs typeface="Calibri"/>
              </a:rPr>
              <a:t>explicitly.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20510" y="5126734"/>
            <a:ext cx="5827776" cy="2578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597909" y="5902453"/>
            <a:ext cx="2007870" cy="1560830"/>
          </a:xfrm>
          <a:custGeom>
            <a:avLst/>
            <a:gdLst/>
            <a:ahLst/>
            <a:cxnLst/>
            <a:rect l="l" t="t" r="r" b="b"/>
            <a:pathLst>
              <a:path w="1003935" h="780414">
                <a:moveTo>
                  <a:pt x="0" y="86106"/>
                </a:moveTo>
                <a:lnTo>
                  <a:pt x="6774" y="52613"/>
                </a:lnTo>
                <a:lnTo>
                  <a:pt x="25241" y="25241"/>
                </a:lnTo>
                <a:lnTo>
                  <a:pt x="52613" y="6774"/>
                </a:lnTo>
                <a:lnTo>
                  <a:pt x="86106" y="0"/>
                </a:lnTo>
                <a:lnTo>
                  <a:pt x="564514" y="0"/>
                </a:lnTo>
                <a:lnTo>
                  <a:pt x="806450" y="0"/>
                </a:lnTo>
                <a:lnTo>
                  <a:pt x="881633" y="0"/>
                </a:lnTo>
                <a:lnTo>
                  <a:pt x="915126" y="6774"/>
                </a:lnTo>
                <a:lnTo>
                  <a:pt x="942498" y="25241"/>
                </a:lnTo>
                <a:lnTo>
                  <a:pt x="960965" y="52613"/>
                </a:lnTo>
                <a:lnTo>
                  <a:pt x="967740" y="86106"/>
                </a:lnTo>
                <a:lnTo>
                  <a:pt x="967740" y="301371"/>
                </a:lnTo>
                <a:lnTo>
                  <a:pt x="967740" y="430530"/>
                </a:lnTo>
                <a:lnTo>
                  <a:pt x="960965" y="464022"/>
                </a:lnTo>
                <a:lnTo>
                  <a:pt x="942498" y="491394"/>
                </a:lnTo>
                <a:lnTo>
                  <a:pt x="915126" y="509861"/>
                </a:lnTo>
                <a:lnTo>
                  <a:pt x="881633" y="516636"/>
                </a:lnTo>
                <a:lnTo>
                  <a:pt x="806450" y="516636"/>
                </a:lnTo>
                <a:lnTo>
                  <a:pt x="1003554" y="780161"/>
                </a:lnTo>
                <a:lnTo>
                  <a:pt x="564514" y="516636"/>
                </a:lnTo>
                <a:lnTo>
                  <a:pt x="86106" y="516636"/>
                </a:lnTo>
                <a:lnTo>
                  <a:pt x="52613" y="509861"/>
                </a:lnTo>
                <a:lnTo>
                  <a:pt x="25241" y="491394"/>
                </a:lnTo>
                <a:lnTo>
                  <a:pt x="6774" y="464022"/>
                </a:lnTo>
                <a:lnTo>
                  <a:pt x="0" y="430530"/>
                </a:lnTo>
                <a:lnTo>
                  <a:pt x="0" y="301371"/>
                </a:lnTo>
                <a:lnTo>
                  <a:pt x="0" y="86106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96611" y="5999989"/>
            <a:ext cx="1329690" cy="70275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8900" marR="10160" indent="-64768">
              <a:spcBef>
                <a:spcPts val="200"/>
              </a:spcBef>
            </a:pPr>
            <a:r>
              <a:rPr sz="2200" spc="-10" dirty="0">
                <a:solidFill>
                  <a:srgbClr val="5F5F5F"/>
                </a:solidFill>
                <a:cs typeface="Calibri"/>
              </a:rPr>
              <a:t>Stay </a:t>
            </a:r>
            <a:r>
              <a:rPr sz="2200" dirty="0">
                <a:solidFill>
                  <a:srgbClr val="5F5F5F"/>
                </a:solidFill>
                <a:cs typeface="Calibri"/>
              </a:rPr>
              <a:t>on</a:t>
            </a:r>
            <a:r>
              <a:rPr sz="2200" spc="-200" dirty="0">
                <a:solidFill>
                  <a:srgbClr val="5F5F5F"/>
                </a:solidFill>
                <a:cs typeface="Calibri"/>
              </a:rPr>
              <a:t> </a:t>
            </a:r>
            <a:r>
              <a:rPr sz="2200" dirty="0">
                <a:solidFill>
                  <a:srgbClr val="5F5F5F"/>
                </a:solidFill>
                <a:cs typeface="Calibri"/>
              </a:rPr>
              <a:t>the  </a:t>
            </a:r>
            <a:r>
              <a:rPr sz="2200" spc="-10" dirty="0">
                <a:solidFill>
                  <a:srgbClr val="5F5F5F"/>
                </a:solidFill>
                <a:cs typeface="Calibri"/>
              </a:rPr>
              <a:t>same</a:t>
            </a:r>
            <a:r>
              <a:rPr sz="2200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200" spc="-10" dirty="0">
                <a:solidFill>
                  <a:srgbClr val="5F5F5F"/>
                </a:solidFill>
                <a:cs typeface="Calibri"/>
              </a:rPr>
              <a:t>lane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69707" y="4424171"/>
            <a:ext cx="1932938" cy="1040130"/>
          </a:xfrm>
          <a:custGeom>
            <a:avLst/>
            <a:gdLst/>
            <a:ahLst/>
            <a:cxnLst/>
            <a:rect l="l" t="t" r="r" b="b"/>
            <a:pathLst>
              <a:path w="966470" h="520064">
                <a:moveTo>
                  <a:pt x="805180" y="304800"/>
                </a:moveTo>
                <a:lnTo>
                  <a:pt x="563626" y="304800"/>
                </a:lnTo>
                <a:lnTo>
                  <a:pt x="962279" y="519938"/>
                </a:lnTo>
                <a:lnTo>
                  <a:pt x="805180" y="304800"/>
                </a:lnTo>
                <a:close/>
              </a:path>
              <a:path w="966470" h="520064">
                <a:moveTo>
                  <a:pt x="915416" y="0"/>
                </a:moveTo>
                <a:lnTo>
                  <a:pt x="50800" y="0"/>
                </a:lnTo>
                <a:lnTo>
                  <a:pt x="31021" y="3990"/>
                </a:lnTo>
                <a:lnTo>
                  <a:pt x="14874" y="14874"/>
                </a:lnTo>
                <a:lnTo>
                  <a:pt x="3990" y="31021"/>
                </a:lnTo>
                <a:lnTo>
                  <a:pt x="0" y="50800"/>
                </a:lnTo>
                <a:lnTo>
                  <a:pt x="0" y="254000"/>
                </a:lnTo>
                <a:lnTo>
                  <a:pt x="3990" y="273778"/>
                </a:lnTo>
                <a:lnTo>
                  <a:pt x="14874" y="289925"/>
                </a:lnTo>
                <a:lnTo>
                  <a:pt x="31021" y="300809"/>
                </a:lnTo>
                <a:lnTo>
                  <a:pt x="50800" y="304800"/>
                </a:lnTo>
                <a:lnTo>
                  <a:pt x="915416" y="304800"/>
                </a:lnTo>
                <a:lnTo>
                  <a:pt x="935194" y="300809"/>
                </a:lnTo>
                <a:lnTo>
                  <a:pt x="951341" y="289925"/>
                </a:lnTo>
                <a:lnTo>
                  <a:pt x="962225" y="273778"/>
                </a:lnTo>
                <a:lnTo>
                  <a:pt x="966216" y="254000"/>
                </a:lnTo>
                <a:lnTo>
                  <a:pt x="966216" y="50800"/>
                </a:lnTo>
                <a:lnTo>
                  <a:pt x="962225" y="31021"/>
                </a:lnTo>
                <a:lnTo>
                  <a:pt x="951341" y="14874"/>
                </a:lnTo>
                <a:lnTo>
                  <a:pt x="935194" y="3990"/>
                </a:lnTo>
                <a:lnTo>
                  <a:pt x="91541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69707" y="4424171"/>
            <a:ext cx="1932938" cy="1040130"/>
          </a:xfrm>
          <a:custGeom>
            <a:avLst/>
            <a:gdLst/>
            <a:ahLst/>
            <a:cxnLst/>
            <a:rect l="l" t="t" r="r" b="b"/>
            <a:pathLst>
              <a:path w="966470" h="520064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563626" y="0"/>
                </a:lnTo>
                <a:lnTo>
                  <a:pt x="805180" y="0"/>
                </a:lnTo>
                <a:lnTo>
                  <a:pt x="915416" y="0"/>
                </a:lnTo>
                <a:lnTo>
                  <a:pt x="935194" y="3990"/>
                </a:lnTo>
                <a:lnTo>
                  <a:pt x="951341" y="14874"/>
                </a:lnTo>
                <a:lnTo>
                  <a:pt x="962225" y="31021"/>
                </a:lnTo>
                <a:lnTo>
                  <a:pt x="966216" y="50800"/>
                </a:lnTo>
                <a:lnTo>
                  <a:pt x="966216" y="177800"/>
                </a:lnTo>
                <a:lnTo>
                  <a:pt x="966216" y="254000"/>
                </a:lnTo>
                <a:lnTo>
                  <a:pt x="962225" y="273778"/>
                </a:lnTo>
                <a:lnTo>
                  <a:pt x="951341" y="289925"/>
                </a:lnTo>
                <a:lnTo>
                  <a:pt x="935194" y="300809"/>
                </a:lnTo>
                <a:lnTo>
                  <a:pt x="915416" y="304800"/>
                </a:lnTo>
                <a:lnTo>
                  <a:pt x="805180" y="304800"/>
                </a:lnTo>
                <a:lnTo>
                  <a:pt x="962279" y="519938"/>
                </a:lnTo>
                <a:lnTo>
                  <a:pt x="563626" y="304800"/>
                </a:lnTo>
                <a:lnTo>
                  <a:pt x="50800" y="304800"/>
                </a:lnTo>
                <a:lnTo>
                  <a:pt x="31021" y="300809"/>
                </a:lnTo>
                <a:lnTo>
                  <a:pt x="14874" y="289925"/>
                </a:lnTo>
                <a:lnTo>
                  <a:pt x="3990" y="273778"/>
                </a:lnTo>
                <a:lnTo>
                  <a:pt x="0" y="254000"/>
                </a:lnTo>
                <a:lnTo>
                  <a:pt x="0" y="177800"/>
                </a:lnTo>
                <a:lnTo>
                  <a:pt x="0" y="5080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24292" y="4502659"/>
            <a:ext cx="1221740" cy="364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200" b="1" spc="-10" dirty="0">
                <a:solidFill>
                  <a:srgbClr val="FFFFFF"/>
                </a:solidFill>
                <a:cs typeface="Calibri"/>
              </a:rPr>
              <a:t>Good</a:t>
            </a:r>
            <a:r>
              <a:rPr sz="2200" b="1" spc="-15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cs typeface="Calibri"/>
              </a:rPr>
              <a:t>Job!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176759" y="5181600"/>
            <a:ext cx="5827774" cy="2575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212069" y="5923789"/>
            <a:ext cx="2007870" cy="1560830"/>
          </a:xfrm>
          <a:custGeom>
            <a:avLst/>
            <a:gdLst/>
            <a:ahLst/>
            <a:cxnLst/>
            <a:rect l="l" t="t" r="r" b="b"/>
            <a:pathLst>
              <a:path w="1003934" h="780414">
                <a:moveTo>
                  <a:pt x="0" y="86106"/>
                </a:moveTo>
                <a:lnTo>
                  <a:pt x="6774" y="52613"/>
                </a:lnTo>
                <a:lnTo>
                  <a:pt x="25241" y="25241"/>
                </a:lnTo>
                <a:lnTo>
                  <a:pt x="52613" y="6774"/>
                </a:lnTo>
                <a:lnTo>
                  <a:pt x="86105" y="0"/>
                </a:lnTo>
                <a:lnTo>
                  <a:pt x="564514" y="0"/>
                </a:lnTo>
                <a:lnTo>
                  <a:pt x="806450" y="0"/>
                </a:lnTo>
                <a:lnTo>
                  <a:pt x="881633" y="0"/>
                </a:lnTo>
                <a:lnTo>
                  <a:pt x="915126" y="6774"/>
                </a:lnTo>
                <a:lnTo>
                  <a:pt x="942498" y="25241"/>
                </a:lnTo>
                <a:lnTo>
                  <a:pt x="960965" y="52613"/>
                </a:lnTo>
                <a:lnTo>
                  <a:pt x="967739" y="86106"/>
                </a:lnTo>
                <a:lnTo>
                  <a:pt x="967739" y="301370"/>
                </a:lnTo>
                <a:lnTo>
                  <a:pt x="967739" y="430530"/>
                </a:lnTo>
                <a:lnTo>
                  <a:pt x="960965" y="464022"/>
                </a:lnTo>
                <a:lnTo>
                  <a:pt x="942498" y="491394"/>
                </a:lnTo>
                <a:lnTo>
                  <a:pt x="915126" y="509861"/>
                </a:lnTo>
                <a:lnTo>
                  <a:pt x="881633" y="516636"/>
                </a:lnTo>
                <a:lnTo>
                  <a:pt x="806450" y="516636"/>
                </a:lnTo>
                <a:lnTo>
                  <a:pt x="1003554" y="780161"/>
                </a:lnTo>
                <a:lnTo>
                  <a:pt x="564514" y="516636"/>
                </a:lnTo>
                <a:lnTo>
                  <a:pt x="86105" y="516636"/>
                </a:lnTo>
                <a:lnTo>
                  <a:pt x="52613" y="509861"/>
                </a:lnTo>
                <a:lnTo>
                  <a:pt x="25241" y="491394"/>
                </a:lnTo>
                <a:lnTo>
                  <a:pt x="6774" y="464022"/>
                </a:lnTo>
                <a:lnTo>
                  <a:pt x="0" y="430530"/>
                </a:lnTo>
                <a:lnTo>
                  <a:pt x="0" y="301370"/>
                </a:lnTo>
                <a:lnTo>
                  <a:pt x="0" y="86106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512550" y="6021833"/>
            <a:ext cx="1333500" cy="70275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8900" marR="10160" indent="-64768">
              <a:spcBef>
                <a:spcPts val="200"/>
              </a:spcBef>
            </a:pPr>
            <a:r>
              <a:rPr sz="2200" spc="-10" dirty="0">
                <a:solidFill>
                  <a:srgbClr val="5F5F5F"/>
                </a:solidFill>
                <a:cs typeface="Calibri"/>
              </a:rPr>
              <a:t>Stay </a:t>
            </a:r>
            <a:r>
              <a:rPr sz="2200" dirty="0">
                <a:solidFill>
                  <a:srgbClr val="5F5F5F"/>
                </a:solidFill>
                <a:cs typeface="Calibri"/>
              </a:rPr>
              <a:t>on</a:t>
            </a:r>
            <a:r>
              <a:rPr sz="2200" spc="-180" dirty="0">
                <a:solidFill>
                  <a:srgbClr val="5F5F5F"/>
                </a:solidFill>
                <a:cs typeface="Calibri"/>
              </a:rPr>
              <a:t> </a:t>
            </a:r>
            <a:r>
              <a:rPr sz="2200" dirty="0">
                <a:solidFill>
                  <a:srgbClr val="5F5F5F"/>
                </a:solidFill>
                <a:cs typeface="Calibri"/>
              </a:rPr>
              <a:t>the  </a:t>
            </a:r>
            <a:r>
              <a:rPr sz="2200" spc="-10" dirty="0">
                <a:solidFill>
                  <a:srgbClr val="5F5F5F"/>
                </a:solidFill>
                <a:cs typeface="Calibri"/>
              </a:rPr>
              <a:t>same</a:t>
            </a:r>
            <a:r>
              <a:rPr sz="2200" spc="-100" dirty="0">
                <a:solidFill>
                  <a:srgbClr val="5F5F5F"/>
                </a:solidFill>
                <a:cs typeface="Calibri"/>
              </a:rPr>
              <a:t> </a:t>
            </a:r>
            <a:r>
              <a:rPr sz="2200" spc="-10" dirty="0">
                <a:solidFill>
                  <a:srgbClr val="5F5F5F"/>
                </a:solidFill>
                <a:cs typeface="Calibri"/>
              </a:rPr>
              <a:t>lane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680691" y="4527803"/>
            <a:ext cx="1932938" cy="1040130"/>
          </a:xfrm>
          <a:custGeom>
            <a:avLst/>
            <a:gdLst/>
            <a:ahLst/>
            <a:cxnLst/>
            <a:rect l="l" t="t" r="r" b="b"/>
            <a:pathLst>
              <a:path w="966470" h="520064">
                <a:moveTo>
                  <a:pt x="805179" y="304800"/>
                </a:moveTo>
                <a:lnTo>
                  <a:pt x="563626" y="304800"/>
                </a:lnTo>
                <a:lnTo>
                  <a:pt x="962278" y="519938"/>
                </a:lnTo>
                <a:lnTo>
                  <a:pt x="805179" y="304800"/>
                </a:lnTo>
                <a:close/>
              </a:path>
              <a:path w="966470" h="520064">
                <a:moveTo>
                  <a:pt x="915415" y="0"/>
                </a:moveTo>
                <a:lnTo>
                  <a:pt x="50800" y="0"/>
                </a:lnTo>
                <a:lnTo>
                  <a:pt x="31021" y="3990"/>
                </a:lnTo>
                <a:lnTo>
                  <a:pt x="14874" y="14874"/>
                </a:lnTo>
                <a:lnTo>
                  <a:pt x="3990" y="31021"/>
                </a:lnTo>
                <a:lnTo>
                  <a:pt x="0" y="50800"/>
                </a:lnTo>
                <a:lnTo>
                  <a:pt x="0" y="254000"/>
                </a:lnTo>
                <a:lnTo>
                  <a:pt x="3990" y="273778"/>
                </a:lnTo>
                <a:lnTo>
                  <a:pt x="14874" y="289925"/>
                </a:lnTo>
                <a:lnTo>
                  <a:pt x="31021" y="300809"/>
                </a:lnTo>
                <a:lnTo>
                  <a:pt x="50800" y="304800"/>
                </a:lnTo>
                <a:lnTo>
                  <a:pt x="915415" y="304800"/>
                </a:lnTo>
                <a:lnTo>
                  <a:pt x="935194" y="300809"/>
                </a:lnTo>
                <a:lnTo>
                  <a:pt x="951341" y="289925"/>
                </a:lnTo>
                <a:lnTo>
                  <a:pt x="962225" y="273778"/>
                </a:lnTo>
                <a:lnTo>
                  <a:pt x="966215" y="254000"/>
                </a:lnTo>
                <a:lnTo>
                  <a:pt x="966215" y="50800"/>
                </a:lnTo>
                <a:lnTo>
                  <a:pt x="962225" y="31021"/>
                </a:lnTo>
                <a:lnTo>
                  <a:pt x="951341" y="14874"/>
                </a:lnTo>
                <a:lnTo>
                  <a:pt x="935194" y="3990"/>
                </a:lnTo>
                <a:lnTo>
                  <a:pt x="9154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680691" y="4527803"/>
            <a:ext cx="1932938" cy="1040130"/>
          </a:xfrm>
          <a:custGeom>
            <a:avLst/>
            <a:gdLst/>
            <a:ahLst/>
            <a:cxnLst/>
            <a:rect l="l" t="t" r="r" b="b"/>
            <a:pathLst>
              <a:path w="966470" h="520064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563626" y="0"/>
                </a:lnTo>
                <a:lnTo>
                  <a:pt x="805179" y="0"/>
                </a:lnTo>
                <a:lnTo>
                  <a:pt x="915415" y="0"/>
                </a:lnTo>
                <a:lnTo>
                  <a:pt x="935194" y="3990"/>
                </a:lnTo>
                <a:lnTo>
                  <a:pt x="951341" y="14874"/>
                </a:lnTo>
                <a:lnTo>
                  <a:pt x="962225" y="31021"/>
                </a:lnTo>
                <a:lnTo>
                  <a:pt x="966215" y="50800"/>
                </a:lnTo>
                <a:lnTo>
                  <a:pt x="966215" y="177800"/>
                </a:lnTo>
                <a:lnTo>
                  <a:pt x="966215" y="254000"/>
                </a:lnTo>
                <a:lnTo>
                  <a:pt x="962225" y="273778"/>
                </a:lnTo>
                <a:lnTo>
                  <a:pt x="951341" y="289925"/>
                </a:lnTo>
                <a:lnTo>
                  <a:pt x="935194" y="300809"/>
                </a:lnTo>
                <a:lnTo>
                  <a:pt x="915415" y="304800"/>
                </a:lnTo>
                <a:lnTo>
                  <a:pt x="805179" y="304800"/>
                </a:lnTo>
                <a:lnTo>
                  <a:pt x="962278" y="519938"/>
                </a:lnTo>
                <a:lnTo>
                  <a:pt x="563626" y="304800"/>
                </a:lnTo>
                <a:lnTo>
                  <a:pt x="50800" y="304800"/>
                </a:lnTo>
                <a:lnTo>
                  <a:pt x="31021" y="300809"/>
                </a:lnTo>
                <a:lnTo>
                  <a:pt x="14874" y="289925"/>
                </a:lnTo>
                <a:lnTo>
                  <a:pt x="3990" y="273778"/>
                </a:lnTo>
                <a:lnTo>
                  <a:pt x="0" y="254000"/>
                </a:lnTo>
                <a:lnTo>
                  <a:pt x="0" y="177800"/>
                </a:lnTo>
                <a:lnTo>
                  <a:pt x="0" y="5080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127986" y="4606290"/>
            <a:ext cx="1038860" cy="364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200" b="1" spc="-10" dirty="0">
                <a:solidFill>
                  <a:srgbClr val="FFFFFF"/>
                </a:solidFill>
                <a:cs typeface="Calibri"/>
              </a:rPr>
              <a:t>Bad</a:t>
            </a:r>
            <a:r>
              <a:rPr sz="2200" b="1" spc="-15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cs typeface="Calibri"/>
              </a:rPr>
              <a:t>Job!</a:t>
            </a:r>
            <a:endParaRPr sz="2200">
              <a:solidFill>
                <a:prstClr val="black"/>
              </a:solidFill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502140" y="4122929"/>
            <a:ext cx="1511300" cy="626110"/>
          </a:xfrm>
          <a:custGeom>
            <a:avLst/>
            <a:gdLst/>
            <a:ahLst/>
            <a:cxnLst/>
            <a:rect l="l" t="t" r="r" b="b"/>
            <a:pathLst>
              <a:path w="755650" h="313055">
                <a:moveTo>
                  <a:pt x="65404" y="231648"/>
                </a:moveTo>
                <a:lnTo>
                  <a:pt x="0" y="303530"/>
                </a:lnTo>
                <a:lnTo>
                  <a:pt x="96646" y="312674"/>
                </a:lnTo>
                <a:lnTo>
                  <a:pt x="88224" y="290830"/>
                </a:lnTo>
                <a:lnTo>
                  <a:pt x="72770" y="290830"/>
                </a:lnTo>
                <a:lnTo>
                  <a:pt x="62356" y="263906"/>
                </a:lnTo>
                <a:lnTo>
                  <a:pt x="75834" y="258695"/>
                </a:lnTo>
                <a:lnTo>
                  <a:pt x="65404" y="231648"/>
                </a:lnTo>
                <a:close/>
              </a:path>
              <a:path w="755650" h="313055">
                <a:moveTo>
                  <a:pt x="75834" y="258695"/>
                </a:moveTo>
                <a:lnTo>
                  <a:pt x="62356" y="263906"/>
                </a:lnTo>
                <a:lnTo>
                  <a:pt x="72770" y="290830"/>
                </a:lnTo>
                <a:lnTo>
                  <a:pt x="86219" y="285630"/>
                </a:lnTo>
                <a:lnTo>
                  <a:pt x="75834" y="258695"/>
                </a:lnTo>
                <a:close/>
              </a:path>
              <a:path w="755650" h="313055">
                <a:moveTo>
                  <a:pt x="86219" y="285630"/>
                </a:moveTo>
                <a:lnTo>
                  <a:pt x="72770" y="290830"/>
                </a:lnTo>
                <a:lnTo>
                  <a:pt x="88224" y="290830"/>
                </a:lnTo>
                <a:lnTo>
                  <a:pt x="86219" y="285630"/>
                </a:lnTo>
                <a:close/>
              </a:path>
              <a:path w="755650" h="313055">
                <a:moveTo>
                  <a:pt x="744981" y="0"/>
                </a:moveTo>
                <a:lnTo>
                  <a:pt x="75834" y="258695"/>
                </a:lnTo>
                <a:lnTo>
                  <a:pt x="86219" y="285630"/>
                </a:lnTo>
                <a:lnTo>
                  <a:pt x="755395" y="26924"/>
                </a:lnTo>
                <a:lnTo>
                  <a:pt x="744981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905484" y="4122928"/>
            <a:ext cx="1774188" cy="728980"/>
          </a:xfrm>
          <a:custGeom>
            <a:avLst/>
            <a:gdLst/>
            <a:ahLst/>
            <a:cxnLst/>
            <a:rect l="l" t="t" r="r" b="b"/>
            <a:pathLst>
              <a:path w="887095" h="364489">
                <a:moveTo>
                  <a:pt x="800384" y="337511"/>
                </a:moveTo>
                <a:lnTo>
                  <a:pt x="789939" y="364490"/>
                </a:lnTo>
                <a:lnTo>
                  <a:pt x="886587" y="355473"/>
                </a:lnTo>
                <a:lnTo>
                  <a:pt x="875074" y="342773"/>
                </a:lnTo>
                <a:lnTo>
                  <a:pt x="813942" y="342773"/>
                </a:lnTo>
                <a:lnTo>
                  <a:pt x="800384" y="337511"/>
                </a:lnTo>
                <a:close/>
              </a:path>
              <a:path w="887095" h="364489">
                <a:moveTo>
                  <a:pt x="810848" y="310482"/>
                </a:moveTo>
                <a:lnTo>
                  <a:pt x="800384" y="337511"/>
                </a:lnTo>
                <a:lnTo>
                  <a:pt x="813942" y="342773"/>
                </a:lnTo>
                <a:lnTo>
                  <a:pt x="824357" y="315722"/>
                </a:lnTo>
                <a:lnTo>
                  <a:pt x="810848" y="310482"/>
                </a:lnTo>
                <a:close/>
              </a:path>
              <a:path w="887095" h="364489">
                <a:moveTo>
                  <a:pt x="821309" y="283463"/>
                </a:moveTo>
                <a:lnTo>
                  <a:pt x="810848" y="310482"/>
                </a:lnTo>
                <a:lnTo>
                  <a:pt x="824357" y="315722"/>
                </a:lnTo>
                <a:lnTo>
                  <a:pt x="813942" y="342773"/>
                </a:lnTo>
                <a:lnTo>
                  <a:pt x="875074" y="342773"/>
                </a:lnTo>
                <a:lnTo>
                  <a:pt x="821309" y="283463"/>
                </a:lnTo>
                <a:close/>
              </a:path>
              <a:path w="887095" h="364489">
                <a:moveTo>
                  <a:pt x="10414" y="0"/>
                </a:moveTo>
                <a:lnTo>
                  <a:pt x="0" y="26924"/>
                </a:lnTo>
                <a:lnTo>
                  <a:pt x="800384" y="337511"/>
                </a:lnTo>
                <a:lnTo>
                  <a:pt x="810848" y="310482"/>
                </a:lnTo>
                <a:lnTo>
                  <a:pt x="104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004805" y="3418332"/>
            <a:ext cx="1911350" cy="1463040"/>
          </a:xfrm>
          <a:custGeom>
            <a:avLst/>
            <a:gdLst/>
            <a:ahLst/>
            <a:cxnLst/>
            <a:rect l="l" t="t" r="r" b="b"/>
            <a:pathLst>
              <a:path w="955675" h="731519">
                <a:moveTo>
                  <a:pt x="0" y="121920"/>
                </a:moveTo>
                <a:lnTo>
                  <a:pt x="9584" y="74473"/>
                </a:lnTo>
                <a:lnTo>
                  <a:pt x="35718" y="35718"/>
                </a:lnTo>
                <a:lnTo>
                  <a:pt x="74473" y="9584"/>
                </a:lnTo>
                <a:lnTo>
                  <a:pt x="121920" y="0"/>
                </a:lnTo>
                <a:lnTo>
                  <a:pt x="833627" y="0"/>
                </a:lnTo>
                <a:lnTo>
                  <a:pt x="881074" y="9584"/>
                </a:lnTo>
                <a:lnTo>
                  <a:pt x="919829" y="35718"/>
                </a:lnTo>
                <a:lnTo>
                  <a:pt x="945963" y="74473"/>
                </a:lnTo>
                <a:lnTo>
                  <a:pt x="955548" y="121920"/>
                </a:lnTo>
                <a:lnTo>
                  <a:pt x="955548" y="609600"/>
                </a:lnTo>
                <a:lnTo>
                  <a:pt x="945963" y="657046"/>
                </a:lnTo>
                <a:lnTo>
                  <a:pt x="919829" y="695801"/>
                </a:lnTo>
                <a:lnTo>
                  <a:pt x="881074" y="721935"/>
                </a:lnTo>
                <a:lnTo>
                  <a:pt x="833627" y="731520"/>
                </a:lnTo>
                <a:lnTo>
                  <a:pt x="121920" y="731520"/>
                </a:lnTo>
                <a:lnTo>
                  <a:pt x="74473" y="721935"/>
                </a:lnTo>
                <a:lnTo>
                  <a:pt x="35718" y="695801"/>
                </a:lnTo>
                <a:lnTo>
                  <a:pt x="9584" y="657046"/>
                </a:lnTo>
                <a:lnTo>
                  <a:pt x="0" y="609600"/>
                </a:lnTo>
                <a:lnTo>
                  <a:pt x="0" y="121920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51323" y="2137359"/>
            <a:ext cx="12457430" cy="22313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It selects </a:t>
            </a:r>
            <a:r>
              <a:rPr sz="2800" dirty="0">
                <a:solidFill>
                  <a:srgbClr val="5F5F5F"/>
                </a:solidFill>
                <a:cs typeface="Calibri"/>
              </a:rPr>
              <a:t>its actions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 basis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its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past experiences </a:t>
            </a:r>
            <a:r>
              <a:rPr sz="2800" dirty="0">
                <a:solidFill>
                  <a:srgbClr val="5F5F5F"/>
                </a:solidFill>
                <a:cs typeface="Calibri"/>
              </a:rPr>
              <a:t>(exploitation)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dirty="0">
                <a:solidFill>
                  <a:srgbClr val="5F5F5F"/>
                </a:solidFill>
                <a:cs typeface="Calibri"/>
              </a:rPr>
              <a:t>also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by new  choices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(exploration).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63420" algn="ctr">
              <a:spcBef>
                <a:spcPts val="370"/>
              </a:spcBef>
            </a:pPr>
            <a:r>
              <a:rPr sz="2800" spc="-20" dirty="0">
                <a:solidFill>
                  <a:srgbClr val="0D80B8"/>
                </a:solidFill>
                <a:cs typeface="Calibri"/>
              </a:rPr>
              <a:t>Reward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marL="1957070" algn="ctr"/>
            <a:r>
              <a:rPr sz="2800" spc="-10" dirty="0">
                <a:solidFill>
                  <a:srgbClr val="5F5F5F"/>
                </a:solidFill>
                <a:cs typeface="Calibri"/>
              </a:rPr>
              <a:t>or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399010" y="4317492"/>
            <a:ext cx="1125220" cy="4565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>
              <a:spcBef>
                <a:spcPts val="200"/>
              </a:spcBef>
            </a:pPr>
            <a:r>
              <a:rPr sz="2800" spc="-60" dirty="0">
                <a:solidFill>
                  <a:srgbClr val="FF0000"/>
                </a:solidFill>
                <a:cs typeface="Calibri"/>
              </a:rPr>
              <a:t>P</a:t>
            </a:r>
            <a:r>
              <a:rPr sz="2800" dirty="0">
                <a:solidFill>
                  <a:srgbClr val="FF0000"/>
                </a:solidFill>
                <a:cs typeface="Calibri"/>
              </a:rPr>
              <a:t>e</a:t>
            </a:r>
            <a:r>
              <a:rPr sz="2800" spc="-20" dirty="0">
                <a:solidFill>
                  <a:srgbClr val="FF0000"/>
                </a:solidFill>
                <a:cs typeface="Calibri"/>
              </a:rPr>
              <a:t>n</a:t>
            </a:r>
            <a:r>
              <a:rPr sz="2800" dirty="0">
                <a:solidFill>
                  <a:srgbClr val="FF0000"/>
                </a:solidFill>
                <a:cs typeface="Calibri"/>
              </a:rPr>
              <a:t>alty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66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21643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Comparison – Machine Learning</a:t>
            </a:r>
            <a:endParaRPr sz="5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24100"/>
            <a:ext cx="15544800" cy="59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5402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Limitations of </a:t>
            </a:r>
            <a:r>
              <a:rPr sz="5600" b="1" spc="-20" dirty="0">
                <a:latin typeface="Calibri"/>
                <a:cs typeface="Calibri"/>
              </a:rPr>
              <a:t>Machine</a:t>
            </a:r>
            <a:r>
              <a:rPr sz="5600" b="1" spc="5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Learning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35" y="1655774"/>
            <a:ext cx="16366490" cy="13183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Traditional Machine Learning algorithms have failed </a:t>
            </a:r>
            <a:r>
              <a:rPr sz="2800" dirty="0">
                <a:solidFill>
                  <a:srgbClr val="5F5F5F"/>
                </a:solidFill>
                <a:cs typeface="Calibri"/>
              </a:rPr>
              <a:t>to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solve crucial problems of </a:t>
            </a:r>
            <a:r>
              <a:rPr sz="2800" dirty="0">
                <a:solidFill>
                  <a:srgbClr val="5F5F5F"/>
                </a:solidFill>
                <a:cs typeface="Calibri"/>
              </a:rPr>
              <a:t>AI,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such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Natural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language  processing, </a:t>
            </a:r>
            <a:r>
              <a:rPr sz="2800" dirty="0">
                <a:solidFill>
                  <a:srgbClr val="5F5F5F"/>
                </a:solidFill>
                <a:cs typeface="Calibri"/>
              </a:rPr>
              <a:t>image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recognition </a:t>
            </a:r>
            <a:r>
              <a:rPr sz="2800" dirty="0">
                <a:solidFill>
                  <a:srgbClr val="5F5F5F"/>
                </a:solidFill>
                <a:cs typeface="Calibri"/>
              </a:rPr>
              <a:t>and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so</a:t>
            </a:r>
            <a:r>
              <a:rPr sz="2800" spc="-5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on.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74876" y="3994402"/>
            <a:ext cx="14795500" cy="4462780"/>
          </a:xfrm>
          <a:custGeom>
            <a:avLst/>
            <a:gdLst/>
            <a:ahLst/>
            <a:cxnLst/>
            <a:rect l="l" t="t" r="r" b="b"/>
            <a:pathLst>
              <a:path w="7397750" h="2231390">
                <a:moveTo>
                  <a:pt x="0" y="371856"/>
                </a:moveTo>
                <a:lnTo>
                  <a:pt x="2897" y="325213"/>
                </a:lnTo>
                <a:lnTo>
                  <a:pt x="11356" y="280299"/>
                </a:lnTo>
                <a:lnTo>
                  <a:pt x="25030" y="237461"/>
                </a:lnTo>
                <a:lnTo>
                  <a:pt x="43568" y="197049"/>
                </a:lnTo>
                <a:lnTo>
                  <a:pt x="66624" y="159411"/>
                </a:lnTo>
                <a:lnTo>
                  <a:pt x="93848" y="124896"/>
                </a:lnTo>
                <a:lnTo>
                  <a:pt x="124893" y="93851"/>
                </a:lnTo>
                <a:lnTo>
                  <a:pt x="159409" y="66627"/>
                </a:lnTo>
                <a:lnTo>
                  <a:pt x="197048" y="43571"/>
                </a:lnTo>
                <a:lnTo>
                  <a:pt x="237462" y="25031"/>
                </a:lnTo>
                <a:lnTo>
                  <a:pt x="280302" y="11357"/>
                </a:lnTo>
                <a:lnTo>
                  <a:pt x="325220" y="2897"/>
                </a:lnTo>
                <a:lnTo>
                  <a:pt x="371868" y="0"/>
                </a:lnTo>
                <a:lnTo>
                  <a:pt x="7025640" y="0"/>
                </a:lnTo>
                <a:lnTo>
                  <a:pt x="7072282" y="2897"/>
                </a:lnTo>
                <a:lnTo>
                  <a:pt x="7117196" y="11357"/>
                </a:lnTo>
                <a:lnTo>
                  <a:pt x="7160034" y="25031"/>
                </a:lnTo>
                <a:lnTo>
                  <a:pt x="7200446" y="43571"/>
                </a:lnTo>
                <a:lnTo>
                  <a:pt x="7238084" y="66627"/>
                </a:lnTo>
                <a:lnTo>
                  <a:pt x="7272599" y="93851"/>
                </a:lnTo>
                <a:lnTo>
                  <a:pt x="7303644" y="124896"/>
                </a:lnTo>
                <a:lnTo>
                  <a:pt x="7330868" y="159411"/>
                </a:lnTo>
                <a:lnTo>
                  <a:pt x="7353924" y="197049"/>
                </a:lnTo>
                <a:lnTo>
                  <a:pt x="7372464" y="237461"/>
                </a:lnTo>
                <a:lnTo>
                  <a:pt x="7386138" y="280299"/>
                </a:lnTo>
                <a:lnTo>
                  <a:pt x="7394598" y="325213"/>
                </a:lnTo>
                <a:lnTo>
                  <a:pt x="7397496" y="371856"/>
                </a:lnTo>
                <a:lnTo>
                  <a:pt x="7397496" y="1859280"/>
                </a:lnTo>
                <a:lnTo>
                  <a:pt x="7394598" y="1905925"/>
                </a:lnTo>
                <a:lnTo>
                  <a:pt x="7386138" y="1950841"/>
                </a:lnTo>
                <a:lnTo>
                  <a:pt x="7372464" y="1993679"/>
                </a:lnTo>
                <a:lnTo>
                  <a:pt x="7353924" y="2034091"/>
                </a:lnTo>
                <a:lnTo>
                  <a:pt x="7330868" y="2071729"/>
                </a:lnTo>
                <a:lnTo>
                  <a:pt x="7303644" y="2106244"/>
                </a:lnTo>
                <a:lnTo>
                  <a:pt x="7272599" y="2137288"/>
                </a:lnTo>
                <a:lnTo>
                  <a:pt x="7238084" y="2164512"/>
                </a:lnTo>
                <a:lnTo>
                  <a:pt x="7200446" y="2187567"/>
                </a:lnTo>
                <a:lnTo>
                  <a:pt x="7160034" y="2206106"/>
                </a:lnTo>
                <a:lnTo>
                  <a:pt x="7117196" y="2219779"/>
                </a:lnTo>
                <a:lnTo>
                  <a:pt x="7072282" y="2228238"/>
                </a:lnTo>
                <a:lnTo>
                  <a:pt x="7025640" y="2231136"/>
                </a:lnTo>
                <a:lnTo>
                  <a:pt x="371868" y="2231136"/>
                </a:lnTo>
                <a:lnTo>
                  <a:pt x="325220" y="2228238"/>
                </a:lnTo>
                <a:lnTo>
                  <a:pt x="280302" y="2219779"/>
                </a:lnTo>
                <a:lnTo>
                  <a:pt x="237462" y="2206106"/>
                </a:lnTo>
                <a:lnTo>
                  <a:pt x="197048" y="2187567"/>
                </a:lnTo>
                <a:lnTo>
                  <a:pt x="159409" y="2164512"/>
                </a:lnTo>
                <a:lnTo>
                  <a:pt x="124893" y="2137288"/>
                </a:lnTo>
                <a:lnTo>
                  <a:pt x="93848" y="2106244"/>
                </a:lnTo>
                <a:lnTo>
                  <a:pt x="66624" y="2071729"/>
                </a:lnTo>
                <a:lnTo>
                  <a:pt x="43568" y="2034091"/>
                </a:lnTo>
                <a:lnTo>
                  <a:pt x="25030" y="1993679"/>
                </a:lnTo>
                <a:lnTo>
                  <a:pt x="11356" y="1950841"/>
                </a:lnTo>
                <a:lnTo>
                  <a:pt x="2897" y="1905925"/>
                </a:lnTo>
                <a:lnTo>
                  <a:pt x="0" y="1859280"/>
                </a:lnTo>
                <a:lnTo>
                  <a:pt x="0" y="371856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07206" y="4389121"/>
            <a:ext cx="5562600" cy="3688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92768" y="4462270"/>
            <a:ext cx="2795016" cy="3523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69452" y="4390645"/>
            <a:ext cx="1153160" cy="3688078"/>
          </a:xfrm>
          <a:custGeom>
            <a:avLst/>
            <a:gdLst/>
            <a:ahLst/>
            <a:cxnLst/>
            <a:rect l="l" t="t" r="r" b="b"/>
            <a:pathLst>
              <a:path w="576579" h="1844039">
                <a:moveTo>
                  <a:pt x="0" y="0"/>
                </a:moveTo>
                <a:lnTo>
                  <a:pt x="76589" y="1712"/>
                </a:lnTo>
                <a:lnTo>
                  <a:pt x="145400" y="6547"/>
                </a:lnTo>
                <a:lnTo>
                  <a:pt x="203692" y="14049"/>
                </a:lnTo>
                <a:lnTo>
                  <a:pt x="248722" y="23763"/>
                </a:lnTo>
                <a:lnTo>
                  <a:pt x="288036" y="48005"/>
                </a:lnTo>
                <a:lnTo>
                  <a:pt x="288036" y="874013"/>
                </a:lnTo>
                <a:lnTo>
                  <a:pt x="298321" y="886786"/>
                </a:lnTo>
                <a:lnTo>
                  <a:pt x="372379" y="907970"/>
                </a:lnTo>
                <a:lnTo>
                  <a:pt x="430671" y="915472"/>
                </a:lnTo>
                <a:lnTo>
                  <a:pt x="499482" y="920307"/>
                </a:lnTo>
                <a:lnTo>
                  <a:pt x="576072" y="922019"/>
                </a:lnTo>
                <a:lnTo>
                  <a:pt x="499482" y="923732"/>
                </a:lnTo>
                <a:lnTo>
                  <a:pt x="430671" y="928567"/>
                </a:lnTo>
                <a:lnTo>
                  <a:pt x="372379" y="936069"/>
                </a:lnTo>
                <a:lnTo>
                  <a:pt x="327349" y="945783"/>
                </a:lnTo>
                <a:lnTo>
                  <a:pt x="288036" y="970026"/>
                </a:lnTo>
                <a:lnTo>
                  <a:pt x="288036" y="1796033"/>
                </a:lnTo>
                <a:lnTo>
                  <a:pt x="277750" y="1808797"/>
                </a:lnTo>
                <a:lnTo>
                  <a:pt x="248722" y="1820265"/>
                </a:lnTo>
                <a:lnTo>
                  <a:pt x="203692" y="1829981"/>
                </a:lnTo>
                <a:lnTo>
                  <a:pt x="145400" y="1837486"/>
                </a:lnTo>
                <a:lnTo>
                  <a:pt x="76589" y="1842325"/>
                </a:lnTo>
                <a:lnTo>
                  <a:pt x="0" y="1844039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86593" y="4002405"/>
            <a:ext cx="3211830" cy="2012950"/>
          </a:xfrm>
          <a:custGeom>
            <a:avLst/>
            <a:gdLst/>
            <a:ahLst/>
            <a:cxnLst/>
            <a:rect l="l" t="t" r="r" b="b"/>
            <a:pathLst>
              <a:path w="1605915" h="1006475">
                <a:moveTo>
                  <a:pt x="145388" y="331025"/>
                </a:moveTo>
                <a:lnTo>
                  <a:pt x="143625" y="287663"/>
                </a:lnTo>
                <a:lnTo>
                  <a:pt x="151762" y="246139"/>
                </a:lnTo>
                <a:lnTo>
                  <a:pt x="168936" y="207422"/>
                </a:lnTo>
                <a:lnTo>
                  <a:pt x="194283" y="172481"/>
                </a:lnTo>
                <a:lnTo>
                  <a:pt x="226941" y="142285"/>
                </a:lnTo>
                <a:lnTo>
                  <a:pt x="266046" y="117802"/>
                </a:lnTo>
                <a:lnTo>
                  <a:pt x="310735" y="100001"/>
                </a:lnTo>
                <a:lnTo>
                  <a:pt x="360145" y="89852"/>
                </a:lnTo>
                <a:lnTo>
                  <a:pt x="401890" y="87995"/>
                </a:lnTo>
                <a:lnTo>
                  <a:pt x="443124" y="92043"/>
                </a:lnTo>
                <a:lnTo>
                  <a:pt x="483000" y="101854"/>
                </a:lnTo>
                <a:lnTo>
                  <a:pt x="520673" y="117284"/>
                </a:lnTo>
                <a:lnTo>
                  <a:pt x="551670" y="80332"/>
                </a:lnTo>
                <a:lnTo>
                  <a:pt x="591530" y="52599"/>
                </a:lnTo>
                <a:lnTo>
                  <a:pt x="637704" y="34750"/>
                </a:lnTo>
                <a:lnTo>
                  <a:pt x="687645" y="27453"/>
                </a:lnTo>
                <a:lnTo>
                  <a:pt x="738807" y="31374"/>
                </a:lnTo>
                <a:lnTo>
                  <a:pt x="788643" y="47180"/>
                </a:lnTo>
                <a:lnTo>
                  <a:pt x="824076" y="67754"/>
                </a:lnTo>
                <a:lnTo>
                  <a:pt x="834617" y="76009"/>
                </a:lnTo>
                <a:lnTo>
                  <a:pt x="864911" y="39985"/>
                </a:lnTo>
                <a:lnTo>
                  <a:pt x="905398" y="14738"/>
                </a:lnTo>
                <a:lnTo>
                  <a:pt x="952492" y="1293"/>
                </a:lnTo>
                <a:lnTo>
                  <a:pt x="1002611" y="675"/>
                </a:lnTo>
                <a:lnTo>
                  <a:pt x="1052168" y="13906"/>
                </a:lnTo>
                <a:lnTo>
                  <a:pt x="1068214" y="21746"/>
                </a:lnTo>
                <a:lnTo>
                  <a:pt x="1083093" y="31099"/>
                </a:lnTo>
                <a:lnTo>
                  <a:pt x="1096638" y="41856"/>
                </a:lnTo>
                <a:lnTo>
                  <a:pt x="1108683" y="53911"/>
                </a:lnTo>
                <a:lnTo>
                  <a:pt x="1144600" y="26232"/>
                </a:lnTo>
                <a:lnTo>
                  <a:pt x="1186341" y="8205"/>
                </a:lnTo>
                <a:lnTo>
                  <a:pt x="1231476" y="0"/>
                </a:lnTo>
                <a:lnTo>
                  <a:pt x="1277574" y="1785"/>
                </a:lnTo>
                <a:lnTo>
                  <a:pt x="1322205" y="13730"/>
                </a:lnTo>
                <a:lnTo>
                  <a:pt x="1362937" y="36004"/>
                </a:lnTo>
                <a:lnTo>
                  <a:pt x="1402656" y="76501"/>
                </a:lnTo>
                <a:lnTo>
                  <a:pt x="1423897" y="126047"/>
                </a:lnTo>
                <a:lnTo>
                  <a:pt x="1472845" y="143750"/>
                </a:lnTo>
                <a:lnTo>
                  <a:pt x="1513263" y="170897"/>
                </a:lnTo>
                <a:lnTo>
                  <a:pt x="1543817" y="205501"/>
                </a:lnTo>
                <a:lnTo>
                  <a:pt x="1563174" y="245578"/>
                </a:lnTo>
                <a:lnTo>
                  <a:pt x="1570000" y="289139"/>
                </a:lnTo>
                <a:lnTo>
                  <a:pt x="1562962" y="334200"/>
                </a:lnTo>
                <a:lnTo>
                  <a:pt x="1560549" y="341820"/>
                </a:lnTo>
                <a:lnTo>
                  <a:pt x="1557501" y="349313"/>
                </a:lnTo>
                <a:lnTo>
                  <a:pt x="1553945" y="356552"/>
                </a:lnTo>
                <a:lnTo>
                  <a:pt x="1580795" y="393557"/>
                </a:lnTo>
                <a:lnTo>
                  <a:pt x="1597941" y="433181"/>
                </a:lnTo>
                <a:lnTo>
                  <a:pt x="1605570" y="474210"/>
                </a:lnTo>
                <a:lnTo>
                  <a:pt x="1603872" y="515429"/>
                </a:lnTo>
                <a:lnTo>
                  <a:pt x="1593036" y="555625"/>
                </a:lnTo>
                <a:lnTo>
                  <a:pt x="1573251" y="593582"/>
                </a:lnTo>
                <a:lnTo>
                  <a:pt x="1544706" y="628086"/>
                </a:lnTo>
                <a:lnTo>
                  <a:pt x="1507590" y="657923"/>
                </a:lnTo>
                <a:lnTo>
                  <a:pt x="1451980" y="685609"/>
                </a:lnTo>
                <a:lnTo>
                  <a:pt x="1389988" y="700341"/>
                </a:lnTo>
                <a:lnTo>
                  <a:pt x="1383898" y="742332"/>
                </a:lnTo>
                <a:lnTo>
                  <a:pt x="1367362" y="780816"/>
                </a:lnTo>
                <a:lnTo>
                  <a:pt x="1341676" y="814694"/>
                </a:lnTo>
                <a:lnTo>
                  <a:pt x="1308133" y="842870"/>
                </a:lnTo>
                <a:lnTo>
                  <a:pt x="1268031" y="864245"/>
                </a:lnTo>
                <a:lnTo>
                  <a:pt x="1222664" y="877723"/>
                </a:lnTo>
                <a:lnTo>
                  <a:pt x="1173326" y="882205"/>
                </a:lnTo>
                <a:lnTo>
                  <a:pt x="1143822" y="880270"/>
                </a:lnTo>
                <a:lnTo>
                  <a:pt x="1115033" y="874918"/>
                </a:lnTo>
                <a:lnTo>
                  <a:pt x="1087387" y="866257"/>
                </a:lnTo>
                <a:lnTo>
                  <a:pt x="1061312" y="854392"/>
                </a:lnTo>
                <a:lnTo>
                  <a:pt x="1041787" y="894599"/>
                </a:lnTo>
                <a:lnTo>
                  <a:pt x="1014151" y="929588"/>
                </a:lnTo>
                <a:lnTo>
                  <a:pt x="979663" y="958785"/>
                </a:lnTo>
                <a:lnTo>
                  <a:pt x="939583" y="981614"/>
                </a:lnTo>
                <a:lnTo>
                  <a:pt x="895168" y="997503"/>
                </a:lnTo>
                <a:lnTo>
                  <a:pt x="847678" y="1005875"/>
                </a:lnTo>
                <a:lnTo>
                  <a:pt x="798373" y="1006157"/>
                </a:lnTo>
                <a:lnTo>
                  <a:pt x="748511" y="997775"/>
                </a:lnTo>
                <a:lnTo>
                  <a:pt x="708421" y="984069"/>
                </a:lnTo>
                <a:lnTo>
                  <a:pt x="671914" y="964803"/>
                </a:lnTo>
                <a:lnTo>
                  <a:pt x="639765" y="940464"/>
                </a:lnTo>
                <a:lnTo>
                  <a:pt x="612748" y="911542"/>
                </a:lnTo>
                <a:lnTo>
                  <a:pt x="566179" y="930923"/>
                </a:lnTo>
                <a:lnTo>
                  <a:pt x="517722" y="942574"/>
                </a:lnTo>
                <a:lnTo>
                  <a:pt x="468490" y="946730"/>
                </a:lnTo>
                <a:lnTo>
                  <a:pt x="419597" y="943631"/>
                </a:lnTo>
                <a:lnTo>
                  <a:pt x="372156" y="933513"/>
                </a:lnTo>
                <a:lnTo>
                  <a:pt x="327280" y="916613"/>
                </a:lnTo>
                <a:lnTo>
                  <a:pt x="286083" y="893168"/>
                </a:lnTo>
                <a:lnTo>
                  <a:pt x="249677" y="863416"/>
                </a:lnTo>
                <a:lnTo>
                  <a:pt x="219175" y="827595"/>
                </a:lnTo>
                <a:lnTo>
                  <a:pt x="217143" y="824547"/>
                </a:lnTo>
                <a:lnTo>
                  <a:pt x="216127" y="823150"/>
                </a:lnTo>
                <a:lnTo>
                  <a:pt x="164300" y="821243"/>
                </a:lnTo>
                <a:lnTo>
                  <a:pt x="117465" y="806187"/>
                </a:lnTo>
                <a:lnTo>
                  <a:pt x="78574" y="779981"/>
                </a:lnTo>
                <a:lnTo>
                  <a:pt x="50576" y="744625"/>
                </a:lnTo>
                <a:lnTo>
                  <a:pt x="36422" y="702119"/>
                </a:lnTo>
                <a:lnTo>
                  <a:pt x="36140" y="671998"/>
                </a:lnTo>
                <a:lnTo>
                  <a:pt x="43407" y="642889"/>
                </a:lnTo>
                <a:lnTo>
                  <a:pt x="57818" y="615805"/>
                </a:lnTo>
                <a:lnTo>
                  <a:pt x="78967" y="591756"/>
                </a:lnTo>
                <a:lnTo>
                  <a:pt x="39138" y="563501"/>
                </a:lnTo>
                <a:lnTo>
                  <a:pt x="12494" y="527291"/>
                </a:lnTo>
                <a:lnTo>
                  <a:pt x="0" y="486234"/>
                </a:lnTo>
                <a:lnTo>
                  <a:pt x="2617" y="443440"/>
                </a:lnTo>
                <a:lnTo>
                  <a:pt x="21309" y="402018"/>
                </a:lnTo>
                <a:lnTo>
                  <a:pt x="73173" y="355536"/>
                </a:lnTo>
                <a:lnTo>
                  <a:pt x="143991" y="334200"/>
                </a:lnTo>
                <a:lnTo>
                  <a:pt x="145388" y="331025"/>
                </a:lnTo>
                <a:close/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848083" y="5178044"/>
            <a:ext cx="189230" cy="38100"/>
          </a:xfrm>
          <a:custGeom>
            <a:avLst/>
            <a:gdLst/>
            <a:ahLst/>
            <a:cxnLst/>
            <a:rect l="l" t="t" r="r" b="b"/>
            <a:pathLst>
              <a:path w="94614" h="19050">
                <a:moveTo>
                  <a:pt x="94107" y="18541"/>
                </a:moveTo>
                <a:lnTo>
                  <a:pt x="69526" y="18627"/>
                </a:lnTo>
                <a:lnTo>
                  <a:pt x="45386" y="15509"/>
                </a:lnTo>
                <a:lnTo>
                  <a:pt x="22080" y="9272"/>
                </a:lnTo>
                <a:lnTo>
                  <a:pt x="0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119865" y="5622034"/>
            <a:ext cx="82550" cy="17780"/>
          </a:xfrm>
          <a:custGeom>
            <a:avLst/>
            <a:gdLst/>
            <a:ahLst/>
            <a:cxnLst/>
            <a:rect l="l" t="t" r="r" b="b"/>
            <a:pathLst>
              <a:path w="41275" h="8889">
                <a:moveTo>
                  <a:pt x="41147" y="0"/>
                </a:moveTo>
                <a:lnTo>
                  <a:pt x="31128" y="3067"/>
                </a:lnTo>
                <a:lnTo>
                  <a:pt x="20907" y="5587"/>
                </a:lnTo>
                <a:lnTo>
                  <a:pt x="10519" y="7536"/>
                </a:lnTo>
                <a:lnTo>
                  <a:pt x="0" y="8889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2052" y="5736334"/>
            <a:ext cx="50800" cy="81280"/>
          </a:xfrm>
          <a:custGeom>
            <a:avLst/>
            <a:gdLst/>
            <a:ahLst/>
            <a:cxnLst/>
            <a:rect l="l" t="t" r="r" b="b"/>
            <a:pathLst>
              <a:path w="25400" h="40639">
                <a:moveTo>
                  <a:pt x="24891" y="40512"/>
                </a:moveTo>
                <a:lnTo>
                  <a:pt x="17752" y="30825"/>
                </a:lnTo>
                <a:lnTo>
                  <a:pt x="11207" y="20828"/>
                </a:lnTo>
                <a:lnTo>
                  <a:pt x="5282" y="10544"/>
                </a:lnTo>
                <a:lnTo>
                  <a:pt x="0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09470" y="5615178"/>
            <a:ext cx="20320" cy="88900"/>
          </a:xfrm>
          <a:custGeom>
            <a:avLst/>
            <a:gdLst/>
            <a:ahLst/>
            <a:cxnLst/>
            <a:rect l="l" t="t" r="r" b="b"/>
            <a:pathLst>
              <a:path w="10159" h="44450">
                <a:moveTo>
                  <a:pt x="9906" y="0"/>
                </a:moveTo>
                <a:lnTo>
                  <a:pt x="8429" y="11285"/>
                </a:lnTo>
                <a:lnTo>
                  <a:pt x="6286" y="22463"/>
                </a:lnTo>
                <a:lnTo>
                  <a:pt x="3476" y="33522"/>
                </a:lnTo>
                <a:lnTo>
                  <a:pt x="0" y="4445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223237" y="5065014"/>
            <a:ext cx="242570" cy="332740"/>
          </a:xfrm>
          <a:custGeom>
            <a:avLst/>
            <a:gdLst/>
            <a:ahLst/>
            <a:cxnLst/>
            <a:rect l="l" t="t" r="r" b="b"/>
            <a:pathLst>
              <a:path w="121284" h="166369">
                <a:moveTo>
                  <a:pt x="0" y="0"/>
                </a:moveTo>
                <a:lnTo>
                  <a:pt x="41199" y="22362"/>
                </a:lnTo>
                <a:lnTo>
                  <a:pt x="74846" y="51521"/>
                </a:lnTo>
                <a:lnTo>
                  <a:pt x="99971" y="86136"/>
                </a:lnTo>
                <a:lnTo>
                  <a:pt x="115604" y="124866"/>
                </a:lnTo>
                <a:lnTo>
                  <a:pt x="120776" y="166369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685263" y="4710429"/>
            <a:ext cx="107950" cy="125730"/>
          </a:xfrm>
          <a:custGeom>
            <a:avLst/>
            <a:gdLst/>
            <a:ahLst/>
            <a:cxnLst/>
            <a:rect l="l" t="t" r="r" b="b"/>
            <a:pathLst>
              <a:path w="53975" h="62864">
                <a:moveTo>
                  <a:pt x="53848" y="0"/>
                </a:moveTo>
                <a:lnTo>
                  <a:pt x="43630" y="17547"/>
                </a:lnTo>
                <a:lnTo>
                  <a:pt x="31162" y="33893"/>
                </a:lnTo>
                <a:lnTo>
                  <a:pt x="16575" y="48881"/>
                </a:lnTo>
                <a:lnTo>
                  <a:pt x="0" y="62357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34895" y="4247389"/>
            <a:ext cx="6350" cy="59690"/>
          </a:xfrm>
          <a:custGeom>
            <a:avLst/>
            <a:gdLst/>
            <a:ahLst/>
            <a:cxnLst/>
            <a:rect l="l" t="t" r="r" b="b"/>
            <a:pathLst>
              <a:path w="3175" h="29844">
                <a:moveTo>
                  <a:pt x="0" y="0"/>
                </a:moveTo>
                <a:lnTo>
                  <a:pt x="1311" y="7354"/>
                </a:lnTo>
                <a:lnTo>
                  <a:pt x="2206" y="14731"/>
                </a:lnTo>
                <a:lnTo>
                  <a:pt x="2696" y="22109"/>
                </a:lnTo>
                <a:lnTo>
                  <a:pt x="2794" y="29463"/>
                </a:lnTo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847826" y="4103622"/>
            <a:ext cx="55880" cy="76200"/>
          </a:xfrm>
          <a:custGeom>
            <a:avLst/>
            <a:gdLst/>
            <a:ahLst/>
            <a:cxnLst/>
            <a:rect l="l" t="t" r="r" b="b"/>
            <a:pathLst>
              <a:path w="27940" h="38100">
                <a:moveTo>
                  <a:pt x="0" y="37592"/>
                </a:moveTo>
                <a:lnTo>
                  <a:pt x="5681" y="27574"/>
                </a:lnTo>
                <a:lnTo>
                  <a:pt x="12207" y="17938"/>
                </a:lnTo>
                <a:lnTo>
                  <a:pt x="19520" y="8731"/>
                </a:lnTo>
                <a:lnTo>
                  <a:pt x="27558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332461" y="4149596"/>
            <a:ext cx="26670" cy="66040"/>
          </a:xfrm>
          <a:custGeom>
            <a:avLst/>
            <a:gdLst/>
            <a:ahLst/>
            <a:cxnLst/>
            <a:rect l="l" t="t" r="r" b="b"/>
            <a:pathLst>
              <a:path w="13334" h="33019">
                <a:moveTo>
                  <a:pt x="0" y="32512"/>
                </a:moveTo>
                <a:lnTo>
                  <a:pt x="2476" y="24110"/>
                </a:lnTo>
                <a:lnTo>
                  <a:pt x="5524" y="15875"/>
                </a:lnTo>
                <a:lnTo>
                  <a:pt x="9144" y="7830"/>
                </a:lnTo>
                <a:lnTo>
                  <a:pt x="13335" y="0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727684" y="4236464"/>
            <a:ext cx="96520" cy="63500"/>
          </a:xfrm>
          <a:custGeom>
            <a:avLst/>
            <a:gdLst/>
            <a:ahLst/>
            <a:cxnLst/>
            <a:rect l="l" t="t" r="r" b="b"/>
            <a:pathLst>
              <a:path w="48260" h="31750">
                <a:moveTo>
                  <a:pt x="0" y="0"/>
                </a:moveTo>
                <a:lnTo>
                  <a:pt x="12898" y="6921"/>
                </a:lnTo>
                <a:lnTo>
                  <a:pt x="25273" y="14509"/>
                </a:lnTo>
                <a:lnTo>
                  <a:pt x="37076" y="22717"/>
                </a:lnTo>
                <a:lnTo>
                  <a:pt x="48260" y="31496"/>
                </a:lnTo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977368" y="4664708"/>
            <a:ext cx="17780" cy="66040"/>
          </a:xfrm>
          <a:custGeom>
            <a:avLst/>
            <a:gdLst/>
            <a:ahLst/>
            <a:cxnLst/>
            <a:rect l="l" t="t" r="r" b="b"/>
            <a:pathLst>
              <a:path w="8889" h="33019">
                <a:moveTo>
                  <a:pt x="8381" y="33019"/>
                </a:moveTo>
                <a:lnTo>
                  <a:pt x="5714" y="24878"/>
                </a:lnTo>
                <a:lnTo>
                  <a:pt x="3428" y="16652"/>
                </a:lnTo>
                <a:lnTo>
                  <a:pt x="1524" y="8356"/>
                </a:lnTo>
                <a:lnTo>
                  <a:pt x="0" y="0"/>
                </a:lnTo>
              </a:path>
            </a:pathLst>
          </a:custGeom>
          <a:ln w="2895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183109" y="4505097"/>
            <a:ext cx="2272030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algn="ctr">
              <a:spcBef>
                <a:spcPts val="2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Can’t</a:t>
            </a:r>
            <a:r>
              <a:rPr sz="2800" spc="-7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20" dirty="0">
                <a:solidFill>
                  <a:srgbClr val="5F5F5F"/>
                </a:solidFill>
                <a:cs typeface="Calibri"/>
              </a:rPr>
              <a:t>recognize</a:t>
            </a:r>
            <a:endParaRPr sz="2800">
              <a:solidFill>
                <a:prstClr val="black"/>
              </a:solidFill>
              <a:cs typeface="Calibri"/>
            </a:endParaRPr>
          </a:p>
          <a:p>
            <a:pPr algn="ctr">
              <a:spcBef>
                <a:spcPts val="10"/>
              </a:spcBef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anything</a:t>
            </a:r>
            <a:endParaRPr sz="280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1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954024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Limitations of </a:t>
            </a:r>
            <a:r>
              <a:rPr sz="5600" b="1" spc="-20" dirty="0">
                <a:latin typeface="Calibri"/>
                <a:cs typeface="Calibri"/>
              </a:rPr>
              <a:t>Machine</a:t>
            </a:r>
            <a:r>
              <a:rPr sz="5600" b="1" spc="5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Learning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34" y="2246378"/>
            <a:ext cx="7565390" cy="5375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598170" marR="10160" indent="-572770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cs typeface="Calibri"/>
              </a:rPr>
              <a:t>Traditional </a:t>
            </a:r>
            <a:r>
              <a:rPr sz="2800" dirty="0">
                <a:solidFill>
                  <a:srgbClr val="5F5F5F"/>
                </a:solidFill>
                <a:cs typeface="Calibri"/>
              </a:rPr>
              <a:t>ML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algorithms </a:t>
            </a:r>
            <a:r>
              <a:rPr sz="2800" dirty="0">
                <a:solidFill>
                  <a:srgbClr val="5F5F5F"/>
                </a:solidFill>
                <a:cs typeface="Calibri"/>
              </a:rPr>
              <a:t>were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not useful </a:t>
            </a:r>
            <a:r>
              <a:rPr sz="2800" dirty="0">
                <a:solidFill>
                  <a:srgbClr val="5F5F5F"/>
                </a:solidFill>
                <a:cs typeface="Calibri"/>
              </a:rPr>
              <a:t>while  working with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high dimensional data, that </a:t>
            </a:r>
            <a:r>
              <a:rPr sz="2800" dirty="0">
                <a:solidFill>
                  <a:srgbClr val="5F5F5F"/>
                </a:solidFill>
                <a:cs typeface="Calibri"/>
              </a:rPr>
              <a:t>is  where we have large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number </a:t>
            </a:r>
            <a:r>
              <a:rPr sz="2800" dirty="0">
                <a:solidFill>
                  <a:srgbClr val="5F5F5F"/>
                </a:solidFill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inputs and  outputs (eg: 100 </a:t>
            </a:r>
            <a:r>
              <a:rPr sz="2800" dirty="0">
                <a:solidFill>
                  <a:srgbClr val="5F5F5F"/>
                </a:solidFill>
                <a:cs typeface="Calibri"/>
              </a:rPr>
              <a:t>or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1000 or </a:t>
            </a:r>
            <a:r>
              <a:rPr sz="2800" dirty="0">
                <a:solidFill>
                  <a:srgbClr val="5F5F5F"/>
                </a:solidFill>
                <a:cs typeface="Calibri"/>
              </a:rPr>
              <a:t>even</a:t>
            </a:r>
            <a:r>
              <a:rPr sz="2800" spc="3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more).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598170" marR="26670" indent="-572770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dirty="0">
                <a:solidFill>
                  <a:srgbClr val="5F5F5F"/>
                </a:solidFill>
                <a:cs typeface="Calibri"/>
              </a:rPr>
              <a:t>People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call this “The curse of dimensionality” </a:t>
            </a:r>
            <a:r>
              <a:rPr sz="2800" dirty="0">
                <a:solidFill>
                  <a:srgbClr val="5F5F5F"/>
                </a:solidFill>
                <a:cs typeface="Calibri"/>
              </a:rPr>
              <a:t>as 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they observe </a:t>
            </a:r>
            <a:r>
              <a:rPr sz="2800" dirty="0">
                <a:solidFill>
                  <a:srgbClr val="5F5F5F"/>
                </a:solidFill>
                <a:cs typeface="Calibri"/>
              </a:rPr>
              <a:t>certain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Machine Learning  algorithms may behave </a:t>
            </a:r>
            <a:r>
              <a:rPr sz="2800" dirty="0">
                <a:solidFill>
                  <a:srgbClr val="5F5F5F"/>
                </a:solidFill>
                <a:cs typeface="Calibri"/>
              </a:rPr>
              <a:t>poorly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when  dimensions </a:t>
            </a:r>
            <a:r>
              <a:rPr sz="2800" dirty="0">
                <a:solidFill>
                  <a:srgbClr val="5F5F5F"/>
                </a:solidFill>
                <a:cs typeface="Calibri"/>
              </a:rPr>
              <a:t>in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the </a:t>
            </a:r>
            <a:r>
              <a:rPr sz="2800" dirty="0">
                <a:solidFill>
                  <a:srgbClr val="5F5F5F"/>
                </a:solidFill>
                <a:cs typeface="Calibri"/>
              </a:rPr>
              <a:t>dataset is</a:t>
            </a:r>
            <a:r>
              <a:rPr sz="2800" spc="40" dirty="0">
                <a:solidFill>
                  <a:srgbClr val="5F5F5F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cs typeface="Calibri"/>
              </a:rPr>
              <a:t>high.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31934" y="2264665"/>
            <a:ext cx="8339328" cy="676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6146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Deep Learning </a:t>
            </a:r>
            <a:r>
              <a:rPr sz="5600" b="1" spc="-20" dirty="0">
                <a:latin typeface="Calibri"/>
                <a:cs typeface="Calibri"/>
              </a:rPr>
              <a:t>Comes </a:t>
            </a:r>
            <a:r>
              <a:rPr sz="5600" b="1" spc="-10" dirty="0">
                <a:latin typeface="Calibri"/>
                <a:cs typeface="Calibri"/>
              </a:rPr>
              <a:t>to the</a:t>
            </a:r>
            <a:r>
              <a:rPr sz="5600" b="1" spc="10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Rescue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035" y="1896111"/>
            <a:ext cx="16836390" cy="1950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6670" rIns="0" bIns="0" rtlCol="0">
            <a:spAutoFit/>
          </a:bodyPr>
          <a:lstStyle/>
          <a:p>
            <a:pPr marL="598170" indent="-572770">
              <a:spcBef>
                <a:spcPts val="210"/>
              </a:spcBef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Deep 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one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only methods by which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we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can circumvent the challenges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feature</a:t>
            </a:r>
            <a:r>
              <a:rPr sz="2800" spc="2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extraction.</a:t>
            </a:r>
            <a:endParaRPr sz="2800" dirty="0">
              <a:latin typeface="Calibri"/>
              <a:cs typeface="Calibri"/>
            </a:endParaRPr>
          </a:p>
          <a:p>
            <a:pPr>
              <a:spcBef>
                <a:spcPts val="80"/>
              </a:spcBef>
              <a:buClr>
                <a:srgbClr val="095A82"/>
              </a:buClr>
              <a:buFont typeface="Wingdings"/>
              <a:buChar char=""/>
            </a:pPr>
            <a:endParaRPr sz="2600" dirty="0">
              <a:latin typeface="Times New Roman"/>
              <a:cs typeface="Times New Roman"/>
            </a:endParaRPr>
          </a:p>
          <a:p>
            <a:pPr marL="598170" indent="-572770">
              <a:buClr>
                <a:srgbClr val="095A82"/>
              </a:buClr>
              <a:buFont typeface="Wingdings"/>
              <a:buChar char=""/>
              <a:tabLst>
                <a:tab pos="598170" algn="l"/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because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Deep</a:t>
            </a:r>
            <a:r>
              <a:rPr sz="2800" spc="3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Learning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models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capable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learning</a:t>
            </a:r>
            <a:r>
              <a:rPr sz="2800" spc="3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focus</a:t>
            </a:r>
            <a:r>
              <a:rPr sz="2800" spc="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sz="2800" spc="3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2800" spc="3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right</a:t>
            </a:r>
            <a:r>
              <a:rPr sz="2800" spc="3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features</a:t>
            </a:r>
            <a:r>
              <a:rPr sz="2800" spc="4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sz="2800" spc="39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themselves,</a:t>
            </a:r>
            <a:endParaRPr sz="2800" dirty="0">
              <a:latin typeface="Calibri"/>
              <a:cs typeface="Calibri"/>
            </a:endParaRPr>
          </a:p>
          <a:p>
            <a:pPr marL="598170">
              <a:spcBef>
                <a:spcPts val="1680"/>
              </a:spcBef>
            </a:pP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requiring little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guidance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programmer.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2102" y="3870958"/>
            <a:ext cx="16623792" cy="559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5301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05056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dirty="0" smtClean="0">
                <a:solidFill>
                  <a:srgbClr val="0070C0"/>
                </a:solidFill>
              </a:rPr>
              <a:t>Defining Business Analytics</a:t>
            </a:r>
            <a:endParaRPr sz="56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34" y="1868338"/>
            <a:ext cx="16413276" cy="849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3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247650"/>
          </a:xfrm>
          <a:custGeom>
            <a:avLst/>
            <a:gdLst/>
            <a:ahLst/>
            <a:cxnLst/>
            <a:rect l="l" t="t" r="r" b="b"/>
            <a:pathLst>
              <a:path w="9144000" h="123825">
                <a:moveTo>
                  <a:pt x="0" y="123444"/>
                </a:moveTo>
                <a:lnTo>
                  <a:pt x="9144000" y="123444"/>
                </a:lnTo>
                <a:lnTo>
                  <a:pt x="9144000" y="0"/>
                </a:lnTo>
                <a:lnTo>
                  <a:pt x="0" y="0"/>
                </a:lnTo>
                <a:lnTo>
                  <a:pt x="0" y="123444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0614660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sz="5600" b="1" spc="-10" dirty="0">
                <a:latin typeface="Calibri"/>
                <a:cs typeface="Calibri"/>
              </a:rPr>
              <a:t>Deep Learning </a:t>
            </a:r>
            <a:r>
              <a:rPr sz="5600" b="1" spc="-20" dirty="0">
                <a:latin typeface="Calibri"/>
                <a:cs typeface="Calibri"/>
              </a:rPr>
              <a:t>Comes </a:t>
            </a:r>
            <a:r>
              <a:rPr sz="5600" b="1" spc="-10" dirty="0">
                <a:latin typeface="Calibri"/>
                <a:cs typeface="Calibri"/>
              </a:rPr>
              <a:t>to the</a:t>
            </a:r>
            <a:r>
              <a:rPr sz="5600" b="1" spc="100" dirty="0">
                <a:latin typeface="Calibri"/>
                <a:cs typeface="Calibri"/>
              </a:rPr>
              <a:t> </a:t>
            </a:r>
            <a:r>
              <a:rPr sz="5600" b="1" spc="-10" dirty="0">
                <a:latin typeface="Calibri"/>
                <a:cs typeface="Calibri"/>
              </a:rPr>
              <a:t>Rescue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194" y="1934701"/>
            <a:ext cx="9782810" cy="34368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598170" marR="13970" indent="-572770" algn="just">
              <a:lnSpc>
                <a:spcPct val="150000"/>
              </a:lnSpc>
              <a:spcBef>
                <a:spcPts val="20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When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dealing with high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dimension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data,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Deep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Learning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comes  to the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rescue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partially solving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the dimensionality</a:t>
            </a:r>
            <a:r>
              <a:rPr sz="2800" spc="1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problem.</a:t>
            </a:r>
            <a:endParaRPr sz="2800" dirty="0">
              <a:latin typeface="Calibri"/>
              <a:cs typeface="Calibri"/>
            </a:endParaRPr>
          </a:p>
          <a:p>
            <a:pPr marL="598170" marR="10160" indent="-572770" algn="just">
              <a:lnSpc>
                <a:spcPct val="150100"/>
              </a:lnSpc>
              <a:spcBef>
                <a:spcPts val="1380"/>
              </a:spcBef>
              <a:buClr>
                <a:srgbClr val="095A82"/>
              </a:buClr>
              <a:buFont typeface="Wingdings"/>
              <a:buChar char=""/>
              <a:tabLst>
                <a:tab pos="599440" algn="l"/>
              </a:tabLst>
            </a:pP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Deep Learning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let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users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tweak the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model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complexity </a:t>
            </a:r>
            <a:r>
              <a:rPr sz="2800" spc="-20" dirty="0">
                <a:solidFill>
                  <a:srgbClr val="5F5F5F"/>
                </a:solidFill>
                <a:latin typeface="Calibri"/>
                <a:cs typeface="Calibri"/>
              </a:rPr>
              <a:t>by 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redefining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the network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structure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before </a:t>
            </a:r>
            <a:r>
              <a:rPr sz="2800" spc="-10" dirty="0">
                <a:solidFill>
                  <a:srgbClr val="5F5F5F"/>
                </a:solidFill>
                <a:latin typeface="Calibri"/>
                <a:cs typeface="Calibri"/>
              </a:rPr>
              <a:t>feeding the sample </a:t>
            </a:r>
            <a:r>
              <a:rPr sz="2800" dirty="0">
                <a:solidFill>
                  <a:srgbClr val="5F5F5F"/>
                </a:solidFill>
                <a:latin typeface="Calibri"/>
                <a:cs typeface="Calibri"/>
              </a:rPr>
              <a:t>for  training.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86942" y="3127248"/>
            <a:ext cx="398983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12867131" y="3107435"/>
            <a:ext cx="4029710" cy="3552190"/>
          </a:xfrm>
          <a:custGeom>
            <a:avLst/>
            <a:gdLst/>
            <a:ahLst/>
            <a:cxnLst/>
            <a:rect l="l" t="t" r="r" b="b"/>
            <a:pathLst>
              <a:path w="2014854" h="1776095">
                <a:moveTo>
                  <a:pt x="321563" y="0"/>
                </a:moveTo>
                <a:lnTo>
                  <a:pt x="2014855" y="0"/>
                </a:lnTo>
                <a:lnTo>
                  <a:pt x="2014855" y="1454404"/>
                </a:lnTo>
                <a:lnTo>
                  <a:pt x="2008378" y="1518793"/>
                </a:lnTo>
                <a:lnTo>
                  <a:pt x="1989455" y="1579499"/>
                </a:lnTo>
                <a:lnTo>
                  <a:pt x="1959864" y="1634109"/>
                </a:lnTo>
                <a:lnTo>
                  <a:pt x="1920748" y="1681480"/>
                </a:lnTo>
                <a:lnTo>
                  <a:pt x="1873377" y="1720596"/>
                </a:lnTo>
                <a:lnTo>
                  <a:pt x="1818386" y="1750187"/>
                </a:lnTo>
                <a:lnTo>
                  <a:pt x="1758188" y="1769110"/>
                </a:lnTo>
                <a:lnTo>
                  <a:pt x="1693672" y="1775587"/>
                </a:lnTo>
                <a:lnTo>
                  <a:pt x="0" y="1775587"/>
                </a:lnTo>
                <a:lnTo>
                  <a:pt x="0" y="321564"/>
                </a:lnTo>
                <a:lnTo>
                  <a:pt x="1650" y="289052"/>
                </a:lnTo>
                <a:lnTo>
                  <a:pt x="14350" y="226060"/>
                </a:lnTo>
                <a:lnTo>
                  <a:pt x="38862" y="168275"/>
                </a:lnTo>
                <a:lnTo>
                  <a:pt x="94107" y="94107"/>
                </a:lnTo>
                <a:lnTo>
                  <a:pt x="141859" y="54991"/>
                </a:lnTo>
                <a:lnTo>
                  <a:pt x="196468" y="25400"/>
                </a:lnTo>
                <a:lnTo>
                  <a:pt x="257175" y="6477"/>
                </a:lnTo>
                <a:lnTo>
                  <a:pt x="321563" y="0"/>
                </a:lnTo>
                <a:close/>
              </a:path>
            </a:pathLst>
          </a:custGeom>
          <a:ln w="19812">
            <a:solidFill>
              <a:srgbClr val="4F813E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1803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01" y="0"/>
            <a:ext cx="2487930" cy="2192020"/>
          </a:xfrm>
          <a:custGeom>
            <a:avLst/>
            <a:gdLst/>
            <a:ahLst/>
            <a:cxnLst/>
            <a:rect l="l" t="t" r="r" b="b"/>
            <a:pathLst>
              <a:path w="1243965" h="1096010">
                <a:moveTo>
                  <a:pt x="0" y="1095755"/>
                </a:moveTo>
                <a:lnTo>
                  <a:pt x="1243583" y="1095755"/>
                </a:lnTo>
                <a:lnTo>
                  <a:pt x="1243583" y="0"/>
                </a:lnTo>
                <a:lnTo>
                  <a:pt x="0" y="0"/>
                </a:lnTo>
                <a:lnTo>
                  <a:pt x="0" y="10957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00" y="2130550"/>
            <a:ext cx="1325880" cy="979168"/>
          </a:xfrm>
          <a:custGeom>
            <a:avLst/>
            <a:gdLst/>
            <a:ahLst/>
            <a:cxnLst/>
            <a:rect l="l" t="t" r="r" b="b"/>
            <a:pathLst>
              <a:path w="662940" h="489584">
                <a:moveTo>
                  <a:pt x="662940" y="0"/>
                </a:moveTo>
                <a:lnTo>
                  <a:pt x="0" y="0"/>
                </a:lnTo>
                <a:lnTo>
                  <a:pt x="0" y="489203"/>
                </a:lnTo>
                <a:lnTo>
                  <a:pt x="66294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8639" y="2130550"/>
            <a:ext cx="1329690" cy="979168"/>
          </a:xfrm>
          <a:custGeom>
            <a:avLst/>
            <a:gdLst/>
            <a:ahLst/>
            <a:cxnLst/>
            <a:rect l="l" t="t" r="r" b="b"/>
            <a:pathLst>
              <a:path w="664845" h="489584">
                <a:moveTo>
                  <a:pt x="664463" y="0"/>
                </a:moveTo>
                <a:lnTo>
                  <a:pt x="0" y="0"/>
                </a:lnTo>
                <a:lnTo>
                  <a:pt x="664463" y="489203"/>
                </a:lnTo>
                <a:lnTo>
                  <a:pt x="6644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654" y="9451854"/>
            <a:ext cx="2276856" cy="83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8036" y="4751182"/>
            <a:ext cx="15127220" cy="113364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0160" indent="7620" algn="ctr">
              <a:spcBef>
                <a:spcPts val="100"/>
              </a:spcBef>
            </a:pPr>
            <a:r>
              <a:rPr lang="en-IN" spc="-5" dirty="0" smtClean="0">
                <a:solidFill>
                  <a:srgbClr val="002060"/>
                </a:solidFill>
              </a:rPr>
              <a:t>Tools for Data Science</a:t>
            </a:r>
            <a:endParaRPr lang="en-IN" spc="-5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4210" y="1688593"/>
            <a:ext cx="16421100" cy="58418"/>
          </a:xfrm>
          <a:custGeom>
            <a:avLst/>
            <a:gdLst/>
            <a:ahLst/>
            <a:cxnLst/>
            <a:rect l="l" t="t" r="r" b="b"/>
            <a:pathLst>
              <a:path w="8210550" h="29209">
                <a:moveTo>
                  <a:pt x="0" y="28955"/>
                </a:moveTo>
                <a:lnTo>
                  <a:pt x="8210550" y="28955"/>
                </a:lnTo>
                <a:lnTo>
                  <a:pt x="82105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>
            <a:endParaRPr sz="360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034" y="648106"/>
            <a:ext cx="16413276" cy="8861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400">
              <a:spcBef>
                <a:spcPts val="190"/>
              </a:spcBef>
            </a:pPr>
            <a:r>
              <a:rPr lang="en-IN" sz="5600" spc="-20" dirty="0" smtClean="0">
                <a:solidFill>
                  <a:srgbClr val="095A82"/>
                </a:solidFill>
              </a:rPr>
              <a:t>Tools for Data Science</a:t>
            </a:r>
            <a:endParaRPr sz="5600" dirty="0"/>
          </a:p>
        </p:txBody>
      </p:sp>
      <p:pic>
        <p:nvPicPr>
          <p:cNvPr id="7" name="Picture 2"/>
          <p:cNvPicPr/>
          <p:nvPr/>
        </p:nvPicPr>
        <p:blipFill>
          <a:blip r:embed="rId2"/>
          <a:stretch/>
        </p:blipFill>
        <p:spPr>
          <a:xfrm>
            <a:off x="685800" y="1901358"/>
            <a:ext cx="8774436" cy="7204542"/>
          </a:xfrm>
          <a:prstGeom prst="rect">
            <a:avLst/>
          </a:prstGeom>
          <a:ln>
            <a:noFill/>
          </a:ln>
        </p:spPr>
      </p:pic>
      <p:pic>
        <p:nvPicPr>
          <p:cNvPr id="9" name="Picture 6"/>
          <p:cNvPicPr/>
          <p:nvPr/>
        </p:nvPicPr>
        <p:blipFill>
          <a:blip r:embed="rId3"/>
          <a:stretch/>
        </p:blipFill>
        <p:spPr>
          <a:xfrm>
            <a:off x="9151998" y="3981209"/>
            <a:ext cx="6035606" cy="3489871"/>
          </a:xfrm>
          <a:prstGeom prst="rect">
            <a:avLst/>
          </a:prstGeom>
          <a:ln>
            <a:noFill/>
          </a:ln>
        </p:spPr>
      </p:pic>
      <p:pic>
        <p:nvPicPr>
          <p:cNvPr id="10" name="Picture 8"/>
          <p:cNvPicPr/>
          <p:nvPr/>
        </p:nvPicPr>
        <p:blipFill>
          <a:blip r:embed="rId4"/>
          <a:stretch/>
        </p:blipFill>
        <p:spPr>
          <a:xfrm>
            <a:off x="11353800" y="2100544"/>
            <a:ext cx="3419280" cy="124740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/>
          <a:stretch/>
        </p:blipFill>
        <p:spPr>
          <a:xfrm>
            <a:off x="15448131" y="7164688"/>
            <a:ext cx="2666520" cy="2445120"/>
          </a:xfrm>
          <a:prstGeom prst="rect">
            <a:avLst/>
          </a:prstGeom>
          <a:ln>
            <a:noFill/>
          </a:ln>
        </p:spPr>
      </p:pic>
      <p:pic>
        <p:nvPicPr>
          <p:cNvPr id="12" name="Picture 12"/>
          <p:cNvPicPr/>
          <p:nvPr/>
        </p:nvPicPr>
        <p:blipFill>
          <a:blip r:embed="rId6"/>
          <a:srcRect l="8021" t="6064" r="14400" b="6064"/>
          <a:stretch/>
        </p:blipFill>
        <p:spPr>
          <a:xfrm>
            <a:off x="15374590" y="2000489"/>
            <a:ext cx="1980720" cy="1980720"/>
          </a:xfrm>
          <a:prstGeom prst="rect">
            <a:avLst/>
          </a:prstGeom>
          <a:ln>
            <a:noFill/>
          </a:ln>
        </p:spPr>
      </p:pic>
      <p:pic>
        <p:nvPicPr>
          <p:cNvPr id="13" name="Picture 14"/>
          <p:cNvPicPr/>
          <p:nvPr/>
        </p:nvPicPr>
        <p:blipFill>
          <a:blip r:embed="rId7"/>
          <a:srcRect l="17390" t="8736" r="18842" b="8199"/>
          <a:stretch/>
        </p:blipFill>
        <p:spPr>
          <a:xfrm>
            <a:off x="15717236" y="4236967"/>
            <a:ext cx="1676160" cy="1447560"/>
          </a:xfrm>
          <a:prstGeom prst="rect">
            <a:avLst/>
          </a:prstGeom>
          <a:ln>
            <a:noFill/>
          </a:ln>
        </p:spPr>
      </p:pic>
      <p:pic>
        <p:nvPicPr>
          <p:cNvPr id="14" name="Picture 16"/>
          <p:cNvPicPr/>
          <p:nvPr/>
        </p:nvPicPr>
        <p:blipFill>
          <a:blip r:embed="rId8"/>
          <a:srcRect l="3429" t="21158" r="50850" b="17458"/>
          <a:stretch/>
        </p:blipFill>
        <p:spPr>
          <a:xfrm>
            <a:off x="15604965" y="5975567"/>
            <a:ext cx="2101680" cy="1523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9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95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9601200"/>
            <a:ext cx="182880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3215" algn="r">
              <a:lnSpc>
                <a:spcPct val="100000"/>
              </a:lnSpc>
            </a:pP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C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op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y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©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2017,</a:t>
            </a:r>
            <a:r>
              <a:rPr sz="1650" spc="-5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u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k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8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/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o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7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its</a:t>
            </a:r>
            <a:r>
              <a:rPr sz="1650" spc="-40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af</a:t>
            </a:r>
            <a:r>
              <a:rPr sz="1650" spc="-5" dirty="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il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sz="1650" spc="-15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es.</a:t>
            </a:r>
            <a:r>
              <a:rPr sz="1650" spc="-4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l</a:t>
            </a:r>
            <a:r>
              <a:rPr sz="1650" spc="-8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righ</a:t>
            </a:r>
            <a:r>
              <a:rPr sz="1650" spc="-10" dirty="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sz="1650" spc="-65" dirty="0">
                <a:solidFill>
                  <a:srgbClr val="9E9E9E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ese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sz="1650" spc="-20" dirty="0">
                <a:solidFill>
                  <a:srgbClr val="9E9E9E"/>
                </a:solidFill>
                <a:latin typeface="Calibri"/>
                <a:cs typeface="Calibri"/>
              </a:rPr>
              <a:t>v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e</a:t>
            </a:r>
            <a:r>
              <a:rPr sz="1650" spc="5" dirty="0">
                <a:solidFill>
                  <a:srgbClr val="9E9E9E"/>
                </a:solidFill>
                <a:latin typeface="Calibri"/>
                <a:cs typeface="Calibri"/>
              </a:rPr>
              <a:t>d</a:t>
            </a:r>
            <a:r>
              <a:rPr sz="1650" dirty="0">
                <a:solidFill>
                  <a:srgbClr val="9E9E9E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9180" y="9453365"/>
            <a:ext cx="2276094" cy="831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4973" y="1715262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>
                <a:moveTo>
                  <a:pt x="0" y="0"/>
                </a:moveTo>
                <a:lnTo>
                  <a:pt x="16421099" y="0"/>
                </a:lnTo>
              </a:path>
            </a:pathLst>
          </a:custGeom>
          <a:ln w="28955">
            <a:solidFill>
              <a:srgbClr val="095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95391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4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48412"/>
            <a:ext cx="292735" cy="9352915"/>
          </a:xfrm>
          <a:custGeom>
            <a:avLst/>
            <a:gdLst/>
            <a:ahLst/>
            <a:cxnLst/>
            <a:rect l="l" t="t" r="r" b="b"/>
            <a:pathLst>
              <a:path w="292735" h="9352915">
                <a:moveTo>
                  <a:pt x="0" y="9352787"/>
                </a:moveTo>
                <a:lnTo>
                  <a:pt x="292607" y="9352787"/>
                </a:lnTo>
                <a:lnTo>
                  <a:pt x="292607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035" y="9601200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799"/>
                </a:moveTo>
                <a:lnTo>
                  <a:pt x="14951963" y="685799"/>
                </a:lnTo>
                <a:lnTo>
                  <a:pt x="1495196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601200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799"/>
                </a:moveTo>
                <a:lnTo>
                  <a:pt x="1060703" y="685799"/>
                </a:lnTo>
                <a:lnTo>
                  <a:pt x="1060703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2"/>
                </a:moveTo>
                <a:lnTo>
                  <a:pt x="18287999" y="248412"/>
                </a:lnTo>
                <a:lnTo>
                  <a:pt x="18287999" y="0"/>
                </a:lnTo>
                <a:lnTo>
                  <a:pt x="0" y="0"/>
                </a:lnTo>
                <a:lnTo>
                  <a:pt x="0" y="248412"/>
                </a:lnTo>
              </a:path>
            </a:pathLst>
          </a:custGeom>
          <a:solidFill>
            <a:srgbClr val="DC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084" y="252984"/>
            <a:ext cx="17704308" cy="9358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095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1" y="832103"/>
                </a:lnTo>
                <a:lnTo>
                  <a:pt x="2275331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5D11EE-E67A-4BE2-ABB4-045B4FC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7745103"/>
            <a:ext cx="1905000" cy="1087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</TotalTime>
  <Words>2179</Words>
  <Application>Microsoft Office PowerPoint</Application>
  <PresentationFormat>Custom</PresentationFormat>
  <Paragraphs>308</Paragraphs>
  <Slides>96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20" baseType="lpstr">
      <vt:lpstr>Arial</vt:lpstr>
      <vt:lpstr>Arial Black</vt:lpstr>
      <vt:lpstr>Calibri</vt:lpstr>
      <vt:lpstr>Calibri Light</vt:lpstr>
      <vt:lpstr>Courier New</vt:lpstr>
      <vt:lpstr>DejaVu Sans</vt:lpstr>
      <vt:lpstr>Open Sans</vt:lpstr>
      <vt:lpstr>Symbol</vt:lpstr>
      <vt:lpstr>Times New Roman</vt:lpstr>
      <vt:lpstr>Trebuchet MS</vt:lpstr>
      <vt:lpstr>Wingdings</vt:lpstr>
      <vt:lpstr>Office Theme</vt:lpstr>
      <vt:lpstr>1_Office Theme</vt:lpstr>
      <vt:lpstr>18_Office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3_Office Theme</vt:lpstr>
      <vt:lpstr>2_Office Theme</vt:lpstr>
      <vt:lpstr>Bitmap Image</vt:lpstr>
      <vt:lpstr>Data Science An Ocean of Opportunities</vt:lpstr>
      <vt:lpstr>Welcome to Data Science World !!</vt:lpstr>
      <vt:lpstr>Data World</vt:lpstr>
      <vt:lpstr>Facts</vt:lpstr>
      <vt:lpstr>Understanding Business Analytics</vt:lpstr>
      <vt:lpstr>The Basics</vt:lpstr>
      <vt:lpstr>Evolution of Decision Making</vt:lpstr>
      <vt:lpstr>Business Analytics</vt:lpstr>
      <vt:lpstr>Defining Business Analytics</vt:lpstr>
      <vt:lpstr>Types of Analytics</vt:lpstr>
      <vt:lpstr>Types of Analytics</vt:lpstr>
      <vt:lpstr>Descriptive Analytics</vt:lpstr>
      <vt:lpstr>Example - Descriptive Analytics</vt:lpstr>
      <vt:lpstr>Predictive Analytics</vt:lpstr>
      <vt:lpstr>Example - Predictive Analytics</vt:lpstr>
      <vt:lpstr>Prescriptive Analytics</vt:lpstr>
      <vt:lpstr>Example - Prescriptive Analytics</vt:lpstr>
      <vt:lpstr>Analytics - Fact</vt:lpstr>
      <vt:lpstr>Analytics - Fact</vt:lpstr>
      <vt:lpstr>Understanding Data Science</vt:lpstr>
      <vt:lpstr>What is Data Science?</vt:lpstr>
      <vt:lpstr>Understanding Big Data</vt:lpstr>
      <vt:lpstr>Big Data</vt:lpstr>
      <vt:lpstr>Technologies Associated with Big Data</vt:lpstr>
      <vt:lpstr>Decision Making Examples</vt:lpstr>
      <vt:lpstr>1.Decision Making Case Study – World Cup Football</vt:lpstr>
      <vt:lpstr>2.Decision Making Case Study – Tesco Sales</vt:lpstr>
      <vt:lpstr>3.Decision Making Case Study - Titanic Tragedy</vt:lpstr>
      <vt:lpstr>3.Decision Making Case Study - Titanic Tragedy..</vt:lpstr>
      <vt:lpstr>3.Decision Making Case Study - Titanic Tragedy..</vt:lpstr>
      <vt:lpstr>Key Takeaways</vt:lpstr>
      <vt:lpstr>Key Takeaways</vt:lpstr>
      <vt:lpstr>Real Data Science Expert</vt:lpstr>
      <vt:lpstr>Deciding Data Science Career</vt:lpstr>
      <vt:lpstr>Skills needed for Data Science </vt:lpstr>
      <vt:lpstr>Career Opportunities</vt:lpstr>
      <vt:lpstr>Career Opportunities..</vt:lpstr>
      <vt:lpstr>Why Python is the ultimate choice for              Data Science Career?</vt:lpstr>
      <vt:lpstr>Why Python is the ultimate choice for Data Science?</vt:lpstr>
      <vt:lpstr>Why Python is the ultimate choice for Data Science?</vt:lpstr>
      <vt:lpstr>Top Machine Learning Tools for Data Science</vt:lpstr>
      <vt:lpstr>Top Deep Learning Tools for Data Science</vt:lpstr>
      <vt:lpstr>Big Data Tool: Hadoop drops</vt:lpstr>
      <vt:lpstr>Programming Language: Top 1 Python</vt:lpstr>
      <vt:lpstr>About Data Science</vt:lpstr>
      <vt:lpstr>About Data Science</vt:lpstr>
      <vt:lpstr>Data Science is the Power of Data</vt:lpstr>
      <vt:lpstr>Data Science Deals with</vt:lpstr>
      <vt:lpstr>PowerPoint Presentation</vt:lpstr>
      <vt:lpstr>Data Science – Neighbourhood Technologies</vt:lpstr>
      <vt:lpstr>Data Science Life Cycle</vt:lpstr>
      <vt:lpstr>PowerPoint Presentation</vt:lpstr>
      <vt:lpstr>Data Science Process</vt:lpstr>
      <vt:lpstr>Why the world needs Data Science?</vt:lpstr>
      <vt:lpstr>Future of Data Science</vt:lpstr>
      <vt:lpstr>Data-&gt;Knowledge-&gt;Action</vt:lpstr>
      <vt:lpstr>What do Data Scientist do?</vt:lpstr>
      <vt:lpstr>What do Data Scientist do?</vt:lpstr>
      <vt:lpstr>Data Wrangling</vt:lpstr>
      <vt:lpstr>Statistics</vt:lpstr>
      <vt:lpstr>Analytics</vt:lpstr>
      <vt:lpstr>Data Science Topics &amp; Core Areas</vt:lpstr>
      <vt:lpstr>Modern Data Scientist</vt:lpstr>
      <vt:lpstr>As a Data Scientist – What do I do? </vt:lpstr>
      <vt:lpstr>Role of a Data Scientist</vt:lpstr>
      <vt:lpstr>Skills Acquired by a Data Scientist</vt:lpstr>
      <vt:lpstr>Machine Learning</vt:lpstr>
      <vt:lpstr>Machine Learning</vt:lpstr>
      <vt:lpstr>Machine Learning</vt:lpstr>
      <vt:lpstr>Typical Machine Learning Cycle </vt:lpstr>
      <vt:lpstr>Machine Learning Process</vt:lpstr>
      <vt:lpstr>Machine Learning Algorithms Cheat Sheet</vt:lpstr>
      <vt:lpstr>Machine Learning Types</vt:lpstr>
      <vt:lpstr>PowerPoint Presentation</vt:lpstr>
      <vt:lpstr>Machine Learning Algorithm</vt:lpstr>
      <vt:lpstr>Machine Learning Models</vt:lpstr>
      <vt:lpstr>Supervised Learning</vt:lpstr>
      <vt:lpstr>PowerPoint Presentation</vt:lpstr>
      <vt:lpstr>Supervised Learning Algorithms</vt:lpstr>
      <vt:lpstr>Unsupervised Learning</vt:lpstr>
      <vt:lpstr>Unsupervised Learning</vt:lpstr>
      <vt:lpstr>Reinforcement Learning</vt:lpstr>
      <vt:lpstr>Reinforcement Learning Examples</vt:lpstr>
      <vt:lpstr>Reinforcement Learning Examples</vt:lpstr>
      <vt:lpstr>PowerPoint Presentation</vt:lpstr>
      <vt:lpstr>Comparison – Machine Learning</vt:lpstr>
      <vt:lpstr>Limitations of Machine Learning</vt:lpstr>
      <vt:lpstr>Limitations of Machine Learning</vt:lpstr>
      <vt:lpstr>Deep Learning Comes to the Rescue</vt:lpstr>
      <vt:lpstr>Deep Learning Comes to the Rescue</vt:lpstr>
      <vt:lpstr>Tools for Data Science</vt:lpstr>
      <vt:lpstr>Tools for Data Science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the best use of Live Sessions</dc:title>
  <dc:creator>Sriram</dc:creator>
  <cp:lastModifiedBy>VIJAY</cp:lastModifiedBy>
  <cp:revision>340</cp:revision>
  <dcterms:created xsi:type="dcterms:W3CDTF">2018-09-25T13:39:25Z</dcterms:created>
  <dcterms:modified xsi:type="dcterms:W3CDTF">2019-04-29T01:58:38Z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2018-09-25T00:00:00Z</vt:filetime>
  </property>
  <property fmtid="{D5CDD505-2E9C-101B-9397-08002B2CF9AE}" pid="3" name="LastSaved">
    <vt:filetime>2018-09-25T00:00:00Z</vt:filetime>
  </property>
</Properties>
</file>